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notesMasterIdLst>
    <p:notesMasterId r:id="rId52"/>
  </p:notesMasterIdLst>
  <p:handoutMasterIdLst>
    <p:handoutMasterId r:id="rId53"/>
  </p:handoutMasterIdLst>
  <p:sldIdLst>
    <p:sldId id="317" r:id="rId3"/>
    <p:sldId id="256" r:id="rId4"/>
    <p:sldId id="257" r:id="rId5"/>
    <p:sldId id="258" r:id="rId6"/>
    <p:sldId id="312" r:id="rId7"/>
    <p:sldId id="289" r:id="rId8"/>
    <p:sldId id="316" r:id="rId9"/>
    <p:sldId id="313" r:id="rId10"/>
    <p:sldId id="259" r:id="rId11"/>
    <p:sldId id="260" r:id="rId12"/>
    <p:sldId id="314" r:id="rId13"/>
    <p:sldId id="262" r:id="rId14"/>
    <p:sldId id="266" r:id="rId15"/>
    <p:sldId id="269" r:id="rId16"/>
    <p:sldId id="270" r:id="rId17"/>
    <p:sldId id="273" r:id="rId18"/>
    <p:sldId id="320" r:id="rId19"/>
    <p:sldId id="309" r:id="rId20"/>
    <p:sldId id="291" r:id="rId21"/>
    <p:sldId id="310" r:id="rId22"/>
    <p:sldId id="298" r:id="rId23"/>
    <p:sldId id="274" r:id="rId24"/>
    <p:sldId id="293" r:id="rId25"/>
    <p:sldId id="311" r:id="rId26"/>
    <p:sldId id="271" r:id="rId27"/>
    <p:sldId id="272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8" r:id="rId37"/>
    <p:sldId id="294" r:id="rId38"/>
    <p:sldId id="296" r:id="rId39"/>
    <p:sldId id="302" r:id="rId40"/>
    <p:sldId id="297" r:id="rId41"/>
    <p:sldId id="303" r:id="rId42"/>
    <p:sldId id="321" r:id="rId43"/>
    <p:sldId id="295" r:id="rId44"/>
    <p:sldId id="329" r:id="rId45"/>
    <p:sldId id="325" r:id="rId46"/>
    <p:sldId id="319" r:id="rId47"/>
    <p:sldId id="305" r:id="rId48"/>
    <p:sldId id="307" r:id="rId49"/>
    <p:sldId id="306" r:id="rId50"/>
    <p:sldId id="308" r:id="rId51"/>
  </p:sldIdLst>
  <p:sldSz cx="9144000" cy="6858000" type="screen4x3"/>
  <p:notesSz cx="6735763" cy="9866313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600"/>
    <a:srgbClr val="FF0000"/>
    <a:srgbClr val="1308A8"/>
    <a:srgbClr val="08541C"/>
    <a:srgbClr val="108624"/>
    <a:srgbClr val="BED204"/>
    <a:srgbClr val="D6D100"/>
    <a:srgbClr val="FFF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73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l" eaLnBrk="1" hangingPunct="1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r" eaLnBrk="1" hangingPunct="1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8DE4FD82-314A-4D5C-933D-037163B3EA61}" type="datetimeFigureOut">
              <a:rPr lang="zh-TW" altLang="en-US"/>
              <a:pPr>
                <a:defRPr/>
              </a:pPr>
              <a:t>2022/8/5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l" eaLnBrk="1" hangingPunct="1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wrap="square" lIns="90754" tIns="45377" rIns="90754" bIns="4537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15140BC-BC66-451C-8122-DAF71B7E189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1DB2DEE-5046-4040-B39C-B5C266E84762}" type="datetimeFigureOut">
              <a:rPr lang="zh-TW" altLang="en-US"/>
              <a:pPr>
                <a:defRPr/>
              </a:pPr>
              <a:t>2022/8/5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02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/>
              <a:t>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561E652-2E3D-4087-A5E5-79784C5FFA4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4198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030AAA54-377E-48C3-A490-B9266299290D}" type="slidenum">
              <a:rPr lang="zh-TW" altLang="en-US" smtClean="0"/>
              <a:pPr/>
              <a:t>36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1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2A3DF-95FB-4630-874C-B8D01F13FD5D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41158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587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5120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7713" indent="-2873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52525" indent="-2301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12900" indent="-2301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74863" indent="-2301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32063" indent="-2301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89263" indent="-2301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46463" indent="-2301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903663" indent="-2301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A090055D-0A3E-4423-99B8-BE3B27F6E73A}" type="slidenum">
              <a:rPr lang="zh-TW" altLang="en-US" smtClean="0">
                <a:latin typeface="Calibri" panose="020F0502020204030204" pitchFamily="34" charset="0"/>
              </a:rPr>
              <a:pPr/>
              <a:t>44</a:t>
            </a:fld>
            <a:endParaRPr lang="zh-TW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007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5120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7713" indent="-2873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52525" indent="-2301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12900" indent="-2301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74863" indent="-2301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32063" indent="-2301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89263" indent="-2301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46463" indent="-2301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903663" indent="-2301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A090055D-0A3E-4423-99B8-BE3B27F6E73A}" type="slidenum">
              <a:rPr lang="zh-TW" altLang="en-US" smtClean="0">
                <a:latin typeface="Calibri" panose="020F0502020204030204" pitchFamily="34" charset="0"/>
              </a:rPr>
              <a:pPr/>
              <a:t>45</a:t>
            </a:fld>
            <a:endParaRPr lang="zh-TW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EEE7F-E53C-47F9-9139-A7BC60B95179}" type="datetimeFigureOut">
              <a:rPr lang="zh-TW" altLang="en-US"/>
              <a:pPr>
                <a:defRPr/>
              </a:pPr>
              <a:t>2022/8/5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63AEA-BC35-4A5C-B72F-AC9C3CCB42D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5774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EFD70-E41A-401B-9806-06A9F6AA1917}" type="datetimeFigureOut">
              <a:rPr lang="zh-TW" altLang="en-US"/>
              <a:pPr>
                <a:defRPr/>
              </a:pPr>
              <a:t>2022/8/5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5B09F-B4A8-4F40-BD5F-FAFA2987683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0238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9539E-EB1E-47EB-951F-6F4AB6372B32}" type="datetimeFigureOut">
              <a:rPr lang="zh-TW" altLang="en-US"/>
              <a:pPr>
                <a:defRPr/>
              </a:pPr>
              <a:t>2022/8/5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08D25-2D0B-44E0-AC4C-73DD63417A0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5899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5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1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7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83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29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75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2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67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/>
              <a:t> 按一下以編輯母片子標題樣式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8/5/2022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530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8/5/2022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113009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887" b="1" cap="all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1965">
                <a:solidFill>
                  <a:schemeClr val="tx1">
                    <a:tint val="75000"/>
                  </a:schemeClr>
                </a:solidFill>
              </a:defRPr>
            </a:lvl1pPr>
            <a:lvl2pPr marL="445988" indent="0">
              <a:buNone/>
              <a:defRPr sz="1751">
                <a:solidFill>
                  <a:schemeClr val="tx1">
                    <a:tint val="75000"/>
                  </a:schemeClr>
                </a:solidFill>
              </a:defRPr>
            </a:lvl2pPr>
            <a:lvl3pPr marL="891977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3pPr>
            <a:lvl4pPr marL="1337966" indent="0">
              <a:buNone/>
              <a:defRPr sz="1367">
                <a:solidFill>
                  <a:schemeClr val="tx1">
                    <a:tint val="75000"/>
                  </a:schemeClr>
                </a:solidFill>
              </a:defRPr>
            </a:lvl4pPr>
            <a:lvl5pPr marL="1783955" indent="0">
              <a:buNone/>
              <a:defRPr sz="1367">
                <a:solidFill>
                  <a:schemeClr val="tx1">
                    <a:tint val="75000"/>
                  </a:schemeClr>
                </a:solidFill>
              </a:defRPr>
            </a:lvl5pPr>
            <a:lvl6pPr marL="2229943" indent="0">
              <a:buNone/>
              <a:defRPr sz="1367">
                <a:solidFill>
                  <a:schemeClr val="tx1">
                    <a:tint val="75000"/>
                  </a:schemeClr>
                </a:solidFill>
              </a:defRPr>
            </a:lvl6pPr>
            <a:lvl7pPr marL="2675931" indent="0">
              <a:buNone/>
              <a:defRPr sz="1367">
                <a:solidFill>
                  <a:schemeClr val="tx1">
                    <a:tint val="75000"/>
                  </a:schemeClr>
                </a:solidFill>
              </a:defRPr>
            </a:lvl7pPr>
            <a:lvl8pPr marL="3121920" indent="0">
              <a:buNone/>
              <a:defRPr sz="1367">
                <a:solidFill>
                  <a:schemeClr val="tx1">
                    <a:tint val="75000"/>
                  </a:schemeClr>
                </a:solidFill>
              </a:defRPr>
            </a:lvl8pPr>
            <a:lvl9pPr marL="3567909" indent="0">
              <a:buNone/>
              <a:defRPr sz="13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8/5/2022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453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713"/>
            </a:lvl1pPr>
            <a:lvl2pPr>
              <a:defRPr sz="2328"/>
            </a:lvl2pPr>
            <a:lvl3pPr>
              <a:defRPr sz="1965"/>
            </a:lvl3pPr>
            <a:lvl4pPr>
              <a:defRPr sz="1751"/>
            </a:lvl4pPr>
            <a:lvl5pPr>
              <a:defRPr sz="1751"/>
            </a:lvl5pPr>
            <a:lvl6pPr>
              <a:defRPr sz="1751"/>
            </a:lvl6pPr>
            <a:lvl7pPr>
              <a:defRPr sz="1751"/>
            </a:lvl7pPr>
            <a:lvl8pPr>
              <a:defRPr sz="1751"/>
            </a:lvl8pPr>
            <a:lvl9pPr>
              <a:defRPr sz="175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713"/>
            </a:lvl1pPr>
            <a:lvl2pPr>
              <a:defRPr sz="2328"/>
            </a:lvl2pPr>
            <a:lvl3pPr>
              <a:defRPr sz="1965"/>
            </a:lvl3pPr>
            <a:lvl4pPr>
              <a:defRPr sz="1751"/>
            </a:lvl4pPr>
            <a:lvl5pPr>
              <a:defRPr sz="1751"/>
            </a:lvl5pPr>
            <a:lvl6pPr>
              <a:defRPr sz="1751"/>
            </a:lvl6pPr>
            <a:lvl7pPr>
              <a:defRPr sz="1751"/>
            </a:lvl7pPr>
            <a:lvl8pPr>
              <a:defRPr sz="1751"/>
            </a:lvl8pPr>
            <a:lvl9pPr>
              <a:defRPr sz="175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8/5/2022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878556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328" b="1"/>
            </a:lvl1pPr>
            <a:lvl2pPr marL="445988" indent="0">
              <a:buNone/>
              <a:defRPr sz="1965" b="1"/>
            </a:lvl2pPr>
            <a:lvl3pPr marL="891977" indent="0">
              <a:buNone/>
              <a:defRPr sz="1751" b="1"/>
            </a:lvl3pPr>
            <a:lvl4pPr marL="1337966" indent="0">
              <a:buNone/>
              <a:defRPr sz="1580" b="1"/>
            </a:lvl4pPr>
            <a:lvl5pPr marL="1783955" indent="0">
              <a:buNone/>
              <a:defRPr sz="1580" b="1"/>
            </a:lvl5pPr>
            <a:lvl6pPr marL="2229943" indent="0">
              <a:buNone/>
              <a:defRPr sz="1580" b="1"/>
            </a:lvl6pPr>
            <a:lvl7pPr marL="2675931" indent="0">
              <a:buNone/>
              <a:defRPr sz="1580" b="1"/>
            </a:lvl7pPr>
            <a:lvl8pPr marL="3121920" indent="0">
              <a:buNone/>
              <a:defRPr sz="1580" b="1"/>
            </a:lvl8pPr>
            <a:lvl9pPr marL="3567909" indent="0">
              <a:buNone/>
              <a:defRPr sz="158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328"/>
            </a:lvl1pPr>
            <a:lvl2pPr>
              <a:defRPr sz="1965"/>
            </a:lvl2pPr>
            <a:lvl3pPr>
              <a:defRPr sz="1751"/>
            </a:lvl3pPr>
            <a:lvl4pPr>
              <a:defRPr sz="1580"/>
            </a:lvl4pPr>
            <a:lvl5pPr>
              <a:defRPr sz="1580"/>
            </a:lvl5pPr>
            <a:lvl6pPr>
              <a:defRPr sz="1580"/>
            </a:lvl6pPr>
            <a:lvl7pPr>
              <a:defRPr sz="1580"/>
            </a:lvl7pPr>
            <a:lvl8pPr>
              <a:defRPr sz="1580"/>
            </a:lvl8pPr>
            <a:lvl9pPr>
              <a:defRPr sz="158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328" b="1"/>
            </a:lvl1pPr>
            <a:lvl2pPr marL="445988" indent="0">
              <a:buNone/>
              <a:defRPr sz="1965" b="1"/>
            </a:lvl2pPr>
            <a:lvl3pPr marL="891977" indent="0">
              <a:buNone/>
              <a:defRPr sz="1751" b="1"/>
            </a:lvl3pPr>
            <a:lvl4pPr marL="1337966" indent="0">
              <a:buNone/>
              <a:defRPr sz="1580" b="1"/>
            </a:lvl4pPr>
            <a:lvl5pPr marL="1783955" indent="0">
              <a:buNone/>
              <a:defRPr sz="1580" b="1"/>
            </a:lvl5pPr>
            <a:lvl6pPr marL="2229943" indent="0">
              <a:buNone/>
              <a:defRPr sz="1580" b="1"/>
            </a:lvl6pPr>
            <a:lvl7pPr marL="2675931" indent="0">
              <a:buNone/>
              <a:defRPr sz="1580" b="1"/>
            </a:lvl7pPr>
            <a:lvl8pPr marL="3121920" indent="0">
              <a:buNone/>
              <a:defRPr sz="1580" b="1"/>
            </a:lvl8pPr>
            <a:lvl9pPr marL="3567909" indent="0">
              <a:buNone/>
              <a:defRPr sz="158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328"/>
            </a:lvl1pPr>
            <a:lvl2pPr>
              <a:defRPr sz="1965"/>
            </a:lvl2pPr>
            <a:lvl3pPr>
              <a:defRPr sz="1751"/>
            </a:lvl3pPr>
            <a:lvl4pPr>
              <a:defRPr sz="1580"/>
            </a:lvl4pPr>
            <a:lvl5pPr>
              <a:defRPr sz="1580"/>
            </a:lvl5pPr>
            <a:lvl6pPr>
              <a:defRPr sz="1580"/>
            </a:lvl6pPr>
            <a:lvl7pPr>
              <a:defRPr sz="1580"/>
            </a:lvl7pPr>
            <a:lvl8pPr>
              <a:defRPr sz="1580"/>
            </a:lvl8pPr>
            <a:lvl9pPr>
              <a:defRPr sz="158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8/5/2022</a:t>
            </a:fld>
            <a:endParaRPr 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C6B1FF6-39B9-40F5-8B67-33C6354A3D4F}" type="slidenum">
              <a:rPr kumimoji="0" lang="en-US" smtClean="0"/>
              <a:pPr algn="ctr" eaLnBrk="1" latinLnBrk="0" hangingPunct="1"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960012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8/5/2022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9961336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8/5/2022</a:t>
            </a:fld>
            <a:endParaRPr 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605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965" b="1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118"/>
            </a:lvl1pPr>
            <a:lvl2pPr>
              <a:defRPr sz="2713"/>
            </a:lvl2pPr>
            <a:lvl3pPr>
              <a:defRPr sz="2328"/>
            </a:lvl3pPr>
            <a:lvl4pPr>
              <a:defRPr sz="1965"/>
            </a:lvl4pPr>
            <a:lvl5pPr>
              <a:defRPr sz="1965"/>
            </a:lvl5pPr>
            <a:lvl6pPr>
              <a:defRPr sz="1965"/>
            </a:lvl6pPr>
            <a:lvl7pPr>
              <a:defRPr sz="1965"/>
            </a:lvl7pPr>
            <a:lvl8pPr>
              <a:defRPr sz="1965"/>
            </a:lvl8pPr>
            <a:lvl9pPr>
              <a:defRPr sz="1965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367"/>
            </a:lvl1pPr>
            <a:lvl2pPr marL="445988" indent="0">
              <a:buNone/>
              <a:defRPr sz="1175"/>
            </a:lvl2pPr>
            <a:lvl3pPr marL="891977" indent="0">
              <a:buNone/>
              <a:defRPr sz="961"/>
            </a:lvl3pPr>
            <a:lvl4pPr marL="1337966" indent="0">
              <a:buNone/>
              <a:defRPr sz="876"/>
            </a:lvl4pPr>
            <a:lvl5pPr marL="1783955" indent="0">
              <a:buNone/>
              <a:defRPr sz="876"/>
            </a:lvl5pPr>
            <a:lvl6pPr marL="2229943" indent="0">
              <a:buNone/>
              <a:defRPr sz="876"/>
            </a:lvl6pPr>
            <a:lvl7pPr marL="2675931" indent="0">
              <a:buNone/>
              <a:defRPr sz="876"/>
            </a:lvl7pPr>
            <a:lvl8pPr marL="3121920" indent="0">
              <a:buNone/>
              <a:defRPr sz="876"/>
            </a:lvl8pPr>
            <a:lvl9pPr marL="3567909" indent="0">
              <a:buNone/>
              <a:defRPr sz="876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8/5/2022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682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61337-F6EE-413C-9BA1-07E3FF7E68DA}" type="datetimeFigureOut">
              <a:rPr lang="zh-TW" altLang="en-US"/>
              <a:pPr>
                <a:defRPr/>
              </a:pPr>
              <a:t>2022/8/5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4C9CA-0C68-4C42-9BD0-E3562965711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08816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965" b="1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118"/>
            </a:lvl1pPr>
            <a:lvl2pPr marL="445988" indent="0">
              <a:buNone/>
              <a:defRPr sz="2713"/>
            </a:lvl2pPr>
            <a:lvl3pPr marL="891977" indent="0">
              <a:buNone/>
              <a:defRPr sz="2328"/>
            </a:lvl3pPr>
            <a:lvl4pPr marL="1337966" indent="0">
              <a:buNone/>
              <a:defRPr sz="1965"/>
            </a:lvl4pPr>
            <a:lvl5pPr marL="1783955" indent="0">
              <a:buNone/>
              <a:defRPr sz="1965"/>
            </a:lvl5pPr>
            <a:lvl6pPr marL="2229943" indent="0">
              <a:buNone/>
              <a:defRPr sz="1965"/>
            </a:lvl6pPr>
            <a:lvl7pPr marL="2675931" indent="0">
              <a:buNone/>
              <a:defRPr sz="1965"/>
            </a:lvl7pPr>
            <a:lvl8pPr marL="3121920" indent="0">
              <a:buNone/>
              <a:defRPr sz="1965"/>
            </a:lvl8pPr>
            <a:lvl9pPr marL="3567909" indent="0">
              <a:buNone/>
              <a:defRPr sz="1965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367"/>
            </a:lvl1pPr>
            <a:lvl2pPr marL="445988" indent="0">
              <a:buNone/>
              <a:defRPr sz="1175"/>
            </a:lvl2pPr>
            <a:lvl3pPr marL="891977" indent="0">
              <a:buNone/>
              <a:defRPr sz="961"/>
            </a:lvl3pPr>
            <a:lvl4pPr marL="1337966" indent="0">
              <a:buNone/>
              <a:defRPr sz="876"/>
            </a:lvl4pPr>
            <a:lvl5pPr marL="1783955" indent="0">
              <a:buNone/>
              <a:defRPr sz="876"/>
            </a:lvl5pPr>
            <a:lvl6pPr marL="2229943" indent="0">
              <a:buNone/>
              <a:defRPr sz="876"/>
            </a:lvl6pPr>
            <a:lvl7pPr marL="2675931" indent="0">
              <a:buNone/>
              <a:defRPr sz="876"/>
            </a:lvl7pPr>
            <a:lvl8pPr marL="3121920" indent="0">
              <a:buNone/>
              <a:defRPr sz="876"/>
            </a:lvl8pPr>
            <a:lvl9pPr marL="3567909" indent="0">
              <a:buNone/>
              <a:defRPr sz="876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8/5/2022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538017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8/5/2022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03816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8/5/2022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377135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8A1C9-01BC-4E89-AFF9-2192251050D9}" type="datetimeFigureOut">
              <a:rPr lang="zh-TW" altLang="en-US"/>
              <a:pPr>
                <a:defRPr/>
              </a:pPr>
              <a:t>2022/8/5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94832-C893-4B1D-B60D-9EA674C21F8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304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19630-772F-4AD7-8A01-3401DD0A681F}" type="datetimeFigureOut">
              <a:rPr lang="zh-TW" altLang="en-US"/>
              <a:pPr>
                <a:defRPr/>
              </a:pPr>
              <a:t>2022/8/5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B0CE2-3265-491D-B111-88BFF9D7AAD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3749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E9A35-01F5-4B02-BF12-B7F1A979A0AD}" type="datetimeFigureOut">
              <a:rPr lang="zh-TW" altLang="en-US"/>
              <a:pPr>
                <a:defRPr/>
              </a:pPr>
              <a:t>2022/8/5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A1335-A288-474B-8AAC-E7506A5F978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6393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39C53-7315-48AE-8422-ED30D1570A01}" type="datetimeFigureOut">
              <a:rPr lang="zh-TW" altLang="en-US"/>
              <a:pPr>
                <a:defRPr/>
              </a:pPr>
              <a:t>2022/8/5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39EC3-6AC1-4AD9-BE8E-ED1EA503FFB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309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E2A90-149C-48E6-9041-74D3305D5DD4}" type="datetimeFigureOut">
              <a:rPr lang="zh-TW" altLang="en-US"/>
              <a:pPr>
                <a:defRPr/>
              </a:pPr>
              <a:t>2022/8/5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8BFAC-4156-480F-B5EB-8B0C252FCB6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3036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97749-0155-4FA1-A7B9-151E3FF28DB5}" type="datetimeFigureOut">
              <a:rPr lang="zh-TW" altLang="en-US"/>
              <a:pPr>
                <a:defRPr/>
              </a:pPr>
              <a:t>2022/8/5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08C7C-1196-4477-BC6D-06964F2721D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266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C6E29-F8CB-42EB-989D-051A42A96543}" type="datetimeFigureOut">
              <a:rPr lang="zh-TW" altLang="en-US"/>
              <a:pPr>
                <a:defRPr/>
              </a:pPr>
              <a:t>2022/8/5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D3C4E-EE6F-440F-8E49-24EF27FCF96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3501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E93E40A-CD96-448A-BC6E-D1F68996A809}" type="datetimeFigureOut">
              <a:rPr lang="zh-TW" altLang="en-US"/>
              <a:pPr>
                <a:defRPr/>
              </a:pPr>
              <a:t>2022/8/5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D329767-0A88-4B07-9D4B-1689ADB934A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lIns="417639" tIns="208820" rIns="417639" bIns="2088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417639" tIns="208820" rIns="417639" bIns="2088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417639" tIns="208820" rIns="417639" bIns="208820" rtlCol="0" anchor="ctr"/>
          <a:lstStyle>
            <a:lvl1pPr algn="l">
              <a:defRPr sz="11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eaLnBrk="1" latinLnBrk="0" hangingPunct="1"/>
            <a:fld id="{9D21D778-B565-4D7E-94D7-64010A445B68}" type="datetimeFigureOut">
              <a:rPr lang="en-US" smtClean="0"/>
              <a:pPr algn="r" eaLnBrk="1" latinLnBrk="0" hangingPunct="1"/>
              <a:t>8/5/2022</a:t>
            </a:fld>
            <a:endParaRPr lang="en-US" sz="1367" dirty="0">
              <a:solidFill>
                <a:srgbClr val="FFFFFF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417639" tIns="208820" rIns="417639" bIns="208820" rtlCol="0" anchor="ctr"/>
          <a:lstStyle>
            <a:lvl1pPr algn="ctr">
              <a:defRPr sz="11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417639" tIns="208820" rIns="417639" bIns="208820" rtlCol="0" anchor="ctr"/>
          <a:lstStyle>
            <a:lvl1pPr algn="r">
              <a:defRPr sz="11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eaLnBrk="1" latinLnBrk="0" hangingPunct="1"/>
            <a:fld id="{2C6B1FF6-39B9-40F5-8B67-33C6354A3D4F}" type="slidenum">
              <a:rPr kumimoji="0" lang="en-US" smtClean="0"/>
              <a:pPr algn="ctr" eaLnBrk="1" latinLnBrk="0" hangingPunct="1"/>
              <a:t>‹#›</a:t>
            </a:fld>
            <a:endParaRPr kumimoji="0" lang="en-US" sz="1580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33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445988" rtl="0" eaLnBrk="1" latinLnBrk="0" hangingPunct="1">
        <a:spcBef>
          <a:spcPct val="0"/>
        </a:spcBef>
        <a:buNone/>
        <a:defRPr sz="42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4491" indent="-334491" algn="l" defTabSz="445988" rtl="0" eaLnBrk="1" latinLnBrk="0" hangingPunct="1">
        <a:spcBef>
          <a:spcPct val="20000"/>
        </a:spcBef>
        <a:buFont typeface="Arial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1pPr>
      <a:lvl2pPr marL="724732" indent="-278743" algn="l" defTabSz="445988" rtl="0" eaLnBrk="1" latinLnBrk="0" hangingPunct="1">
        <a:spcBef>
          <a:spcPct val="20000"/>
        </a:spcBef>
        <a:buFont typeface="Arial"/>
        <a:buChar char="–"/>
        <a:defRPr sz="2713" kern="1200">
          <a:solidFill>
            <a:schemeClr val="tx1"/>
          </a:solidFill>
          <a:latin typeface="+mn-lt"/>
          <a:ea typeface="+mn-ea"/>
          <a:cs typeface="+mn-cs"/>
        </a:defRPr>
      </a:lvl2pPr>
      <a:lvl3pPr marL="1114972" indent="-222994" algn="l" defTabSz="445988" rtl="0" eaLnBrk="1" latinLnBrk="0" hangingPunct="1">
        <a:spcBef>
          <a:spcPct val="20000"/>
        </a:spcBef>
        <a:buFont typeface="Arial"/>
        <a:buChar char="•"/>
        <a:defRPr sz="2328" kern="1200">
          <a:solidFill>
            <a:schemeClr val="tx1"/>
          </a:solidFill>
          <a:latin typeface="+mn-lt"/>
          <a:ea typeface="+mn-ea"/>
          <a:cs typeface="+mn-cs"/>
        </a:defRPr>
      </a:lvl3pPr>
      <a:lvl4pPr marL="1560960" indent="-222994" algn="l" defTabSz="445988" rtl="0" eaLnBrk="1" latinLnBrk="0" hangingPunct="1">
        <a:spcBef>
          <a:spcPct val="20000"/>
        </a:spcBef>
        <a:buFont typeface="Arial"/>
        <a:buChar char="–"/>
        <a:defRPr sz="1965" kern="1200">
          <a:solidFill>
            <a:schemeClr val="tx1"/>
          </a:solidFill>
          <a:latin typeface="+mn-lt"/>
          <a:ea typeface="+mn-ea"/>
          <a:cs typeface="+mn-cs"/>
        </a:defRPr>
      </a:lvl4pPr>
      <a:lvl5pPr marL="2006949" indent="-222994" algn="l" defTabSz="445988" rtl="0" eaLnBrk="1" latinLnBrk="0" hangingPunct="1">
        <a:spcBef>
          <a:spcPct val="20000"/>
        </a:spcBef>
        <a:buFont typeface="Arial"/>
        <a:buChar char="»"/>
        <a:defRPr sz="1965" kern="1200">
          <a:solidFill>
            <a:schemeClr val="tx1"/>
          </a:solidFill>
          <a:latin typeface="+mn-lt"/>
          <a:ea typeface="+mn-ea"/>
          <a:cs typeface="+mn-cs"/>
        </a:defRPr>
      </a:lvl5pPr>
      <a:lvl6pPr marL="2452937" indent="-222994" algn="l" defTabSz="445988" rtl="0" eaLnBrk="1" latinLnBrk="0" hangingPunct="1">
        <a:spcBef>
          <a:spcPct val="20000"/>
        </a:spcBef>
        <a:buFont typeface="Arial"/>
        <a:buChar char="•"/>
        <a:defRPr sz="1965" kern="1200">
          <a:solidFill>
            <a:schemeClr val="tx1"/>
          </a:solidFill>
          <a:latin typeface="+mn-lt"/>
          <a:ea typeface="+mn-ea"/>
          <a:cs typeface="+mn-cs"/>
        </a:defRPr>
      </a:lvl6pPr>
      <a:lvl7pPr marL="2898926" indent="-222994" algn="l" defTabSz="445988" rtl="0" eaLnBrk="1" latinLnBrk="0" hangingPunct="1">
        <a:spcBef>
          <a:spcPct val="20000"/>
        </a:spcBef>
        <a:buFont typeface="Arial"/>
        <a:buChar char="•"/>
        <a:defRPr sz="1965" kern="1200">
          <a:solidFill>
            <a:schemeClr val="tx1"/>
          </a:solidFill>
          <a:latin typeface="+mn-lt"/>
          <a:ea typeface="+mn-ea"/>
          <a:cs typeface="+mn-cs"/>
        </a:defRPr>
      </a:lvl7pPr>
      <a:lvl8pPr marL="3344915" indent="-222994" algn="l" defTabSz="445988" rtl="0" eaLnBrk="1" latinLnBrk="0" hangingPunct="1">
        <a:spcBef>
          <a:spcPct val="20000"/>
        </a:spcBef>
        <a:buFont typeface="Arial"/>
        <a:buChar char="•"/>
        <a:defRPr sz="1965" kern="1200">
          <a:solidFill>
            <a:schemeClr val="tx1"/>
          </a:solidFill>
          <a:latin typeface="+mn-lt"/>
          <a:ea typeface="+mn-ea"/>
          <a:cs typeface="+mn-cs"/>
        </a:defRPr>
      </a:lvl8pPr>
      <a:lvl9pPr marL="3790903" indent="-222994" algn="l" defTabSz="445988" rtl="0" eaLnBrk="1" latinLnBrk="0" hangingPunct="1">
        <a:spcBef>
          <a:spcPct val="20000"/>
        </a:spcBef>
        <a:buFont typeface="Arial"/>
        <a:buChar char="•"/>
        <a:defRPr sz="19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45988" rtl="0" eaLnBrk="1" latinLnBrk="0" hangingPunct="1">
        <a:defRPr sz="1751" kern="1200">
          <a:solidFill>
            <a:schemeClr val="tx1"/>
          </a:solidFill>
          <a:latin typeface="+mn-lt"/>
          <a:ea typeface="+mn-ea"/>
          <a:cs typeface="+mn-cs"/>
        </a:defRPr>
      </a:lvl1pPr>
      <a:lvl2pPr marL="445988" algn="l" defTabSz="445988" rtl="0" eaLnBrk="1" latinLnBrk="0" hangingPunct="1">
        <a:defRPr sz="1751" kern="1200">
          <a:solidFill>
            <a:schemeClr val="tx1"/>
          </a:solidFill>
          <a:latin typeface="+mn-lt"/>
          <a:ea typeface="+mn-ea"/>
          <a:cs typeface="+mn-cs"/>
        </a:defRPr>
      </a:lvl2pPr>
      <a:lvl3pPr marL="891977" algn="l" defTabSz="445988" rtl="0" eaLnBrk="1" latinLnBrk="0" hangingPunct="1">
        <a:defRPr sz="1751" kern="1200">
          <a:solidFill>
            <a:schemeClr val="tx1"/>
          </a:solidFill>
          <a:latin typeface="+mn-lt"/>
          <a:ea typeface="+mn-ea"/>
          <a:cs typeface="+mn-cs"/>
        </a:defRPr>
      </a:lvl3pPr>
      <a:lvl4pPr marL="1337966" algn="l" defTabSz="445988" rtl="0" eaLnBrk="1" latinLnBrk="0" hangingPunct="1">
        <a:defRPr sz="1751" kern="1200">
          <a:solidFill>
            <a:schemeClr val="tx1"/>
          </a:solidFill>
          <a:latin typeface="+mn-lt"/>
          <a:ea typeface="+mn-ea"/>
          <a:cs typeface="+mn-cs"/>
        </a:defRPr>
      </a:lvl4pPr>
      <a:lvl5pPr marL="1783955" algn="l" defTabSz="445988" rtl="0" eaLnBrk="1" latinLnBrk="0" hangingPunct="1">
        <a:defRPr sz="1751" kern="1200">
          <a:solidFill>
            <a:schemeClr val="tx1"/>
          </a:solidFill>
          <a:latin typeface="+mn-lt"/>
          <a:ea typeface="+mn-ea"/>
          <a:cs typeface="+mn-cs"/>
        </a:defRPr>
      </a:lvl5pPr>
      <a:lvl6pPr marL="2229943" algn="l" defTabSz="445988" rtl="0" eaLnBrk="1" latinLnBrk="0" hangingPunct="1">
        <a:defRPr sz="1751" kern="1200">
          <a:solidFill>
            <a:schemeClr val="tx1"/>
          </a:solidFill>
          <a:latin typeface="+mn-lt"/>
          <a:ea typeface="+mn-ea"/>
          <a:cs typeface="+mn-cs"/>
        </a:defRPr>
      </a:lvl6pPr>
      <a:lvl7pPr marL="2675931" algn="l" defTabSz="445988" rtl="0" eaLnBrk="1" latinLnBrk="0" hangingPunct="1">
        <a:defRPr sz="1751" kern="1200">
          <a:solidFill>
            <a:schemeClr val="tx1"/>
          </a:solidFill>
          <a:latin typeface="+mn-lt"/>
          <a:ea typeface="+mn-ea"/>
          <a:cs typeface="+mn-cs"/>
        </a:defRPr>
      </a:lvl7pPr>
      <a:lvl8pPr marL="3121920" algn="l" defTabSz="445988" rtl="0" eaLnBrk="1" latinLnBrk="0" hangingPunct="1">
        <a:defRPr sz="1751" kern="1200">
          <a:solidFill>
            <a:schemeClr val="tx1"/>
          </a:solidFill>
          <a:latin typeface="+mn-lt"/>
          <a:ea typeface="+mn-ea"/>
          <a:cs typeface="+mn-cs"/>
        </a:defRPr>
      </a:lvl8pPr>
      <a:lvl9pPr marL="3567909" algn="l" defTabSz="445988" rtl="0" eaLnBrk="1" latinLnBrk="0" hangingPunct="1">
        <a:defRPr sz="17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file:///C:\Users\fgadmin\Desktop\&#20977;&#36947;&#29031;&#29255;.docx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gif"/><Relationship Id="rId7" Type="http://schemas.openxmlformats.org/officeDocument/2006/relationships/image" Target="../media/image48.emf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jpeg"/><Relationship Id="rId10" Type="http://schemas.openxmlformats.org/officeDocument/2006/relationships/image" Target="../media/image51.png"/><Relationship Id="rId4" Type="http://schemas.openxmlformats.org/officeDocument/2006/relationships/image" Target="../media/image45.gif"/><Relationship Id="rId9" Type="http://schemas.openxmlformats.org/officeDocument/2006/relationships/image" Target="../media/image50.png"/><Relationship Id="rId14" Type="http://schemas.openxmlformats.org/officeDocument/2006/relationships/image" Target="../media/image5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eb2.fg.tp.edu.tw/~stdafr1/blog/?page_id=3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ctrTitle"/>
          </p:nvPr>
        </p:nvSpPr>
        <p:spPr>
          <a:xfrm>
            <a:off x="809625" y="1196975"/>
            <a:ext cx="7772400" cy="1470025"/>
          </a:xfrm>
        </p:spPr>
        <p:txBody>
          <a:bodyPr/>
          <a:lstStyle/>
          <a:p>
            <a:r>
              <a:rPr lang="zh-TW" altLang="en-US" b="1" dirty="0">
                <a:latin typeface="華康康楷體W5" pitchFamily="65" charset="-120"/>
                <a:ea typeface="華康康楷體W5" pitchFamily="65" charset="-120"/>
              </a:rPr>
              <a:t>臺北市立第一女子高級中學</a:t>
            </a:r>
            <a:br>
              <a:rPr lang="en-US" altLang="zh-TW" b="1" dirty="0">
                <a:latin typeface="華康康楷體W5" pitchFamily="65" charset="-120"/>
                <a:ea typeface="華康康楷體W5" pitchFamily="65" charset="-120"/>
              </a:rPr>
            </a:br>
            <a:r>
              <a:rPr lang="en-US" altLang="zh-TW" b="1" dirty="0">
                <a:latin typeface="華康康楷體W5" pitchFamily="65" charset="-120"/>
                <a:ea typeface="華康康楷體W5" pitchFamily="65" charset="-120"/>
              </a:rPr>
              <a:t>111</a:t>
            </a:r>
            <a:r>
              <a:rPr lang="zh-TW" altLang="zh-TW" b="1" dirty="0">
                <a:latin typeface="華康康楷體W5" pitchFamily="65" charset="-120"/>
                <a:ea typeface="華康康楷體W5" pitchFamily="65" charset="-120"/>
              </a:rPr>
              <a:t>學年第</a:t>
            </a:r>
            <a:r>
              <a:rPr lang="en-US" altLang="zh-TW" b="1" dirty="0">
                <a:latin typeface="華康康楷體W5" pitchFamily="65" charset="-120"/>
                <a:ea typeface="華康康楷體W5" pitchFamily="65" charset="-120"/>
              </a:rPr>
              <a:t>1</a:t>
            </a:r>
            <a:r>
              <a:rPr lang="zh-TW" altLang="zh-TW" b="1" dirty="0">
                <a:latin typeface="華康康楷體W5" pitchFamily="65" charset="-120"/>
                <a:ea typeface="華康康楷體W5" pitchFamily="65" charset="-120"/>
              </a:rPr>
              <a:t>學期友善校園週</a:t>
            </a:r>
            <a:endParaRPr lang="zh-TW" altLang="en-US" dirty="0">
              <a:latin typeface="華康康楷體W5" pitchFamily="65" charset="-120"/>
              <a:ea typeface="華康康楷體W5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95425" y="4941888"/>
            <a:ext cx="6400800" cy="1752600"/>
          </a:xfrm>
        </p:spPr>
        <p:txBody>
          <a:bodyPr/>
          <a:lstStyle/>
          <a:p>
            <a:pPr>
              <a:defRPr/>
            </a:pPr>
            <a:r>
              <a:rPr lang="en-US" altLang="zh-TW" sz="3600" b="1" u="sng" dirty="0">
                <a:solidFill>
                  <a:srgbClr val="FF0000"/>
                </a:solidFill>
                <a:latin typeface="華康康楷體W5" panose="03000509000000000000" pitchFamily="65" charset="-120"/>
                <a:ea typeface="華康康楷體W5" panose="03000509000000000000" pitchFamily="65" charset="-120"/>
              </a:rPr>
              <a:t>111</a:t>
            </a:r>
            <a:r>
              <a:rPr lang="zh-TW" altLang="zh-TW" sz="3600" b="1" u="sng" dirty="0">
                <a:solidFill>
                  <a:srgbClr val="FF0000"/>
                </a:solidFill>
                <a:latin typeface="華康康楷體W5" panose="03000509000000000000" pitchFamily="65" charset="-120"/>
                <a:ea typeface="華康康楷體W5" panose="03000509000000000000" pitchFamily="65" charset="-120"/>
              </a:rPr>
              <a:t>年</a:t>
            </a:r>
            <a:r>
              <a:rPr lang="en-US" altLang="zh-TW" sz="3600" b="1" u="sng" dirty="0">
                <a:solidFill>
                  <a:srgbClr val="FF0000"/>
                </a:solidFill>
                <a:latin typeface="華康康楷體W5" panose="03000509000000000000" pitchFamily="65" charset="-120"/>
                <a:ea typeface="華康康楷體W5" panose="03000509000000000000" pitchFamily="65" charset="-120"/>
              </a:rPr>
              <a:t>8</a:t>
            </a:r>
            <a:r>
              <a:rPr lang="zh-TW" altLang="zh-TW" sz="3600" b="1" u="sng" dirty="0">
                <a:solidFill>
                  <a:srgbClr val="FF0000"/>
                </a:solidFill>
                <a:latin typeface="華康康楷體W5" panose="03000509000000000000" pitchFamily="65" charset="-120"/>
                <a:ea typeface="華康康楷體W5" panose="03000509000000000000" pitchFamily="65" charset="-120"/>
              </a:rPr>
              <a:t>月</a:t>
            </a:r>
            <a:r>
              <a:rPr lang="en-US" altLang="zh-TW" sz="3600" b="1" u="sng" dirty="0">
                <a:solidFill>
                  <a:srgbClr val="FF0000"/>
                </a:solidFill>
                <a:latin typeface="華康康楷體W5" panose="03000509000000000000" pitchFamily="65" charset="-120"/>
                <a:ea typeface="華康康楷體W5" panose="03000509000000000000" pitchFamily="65" charset="-120"/>
              </a:rPr>
              <a:t>30</a:t>
            </a:r>
            <a:r>
              <a:rPr lang="zh-TW" altLang="zh-TW" sz="3600" b="1" u="sng" dirty="0">
                <a:solidFill>
                  <a:srgbClr val="FF0000"/>
                </a:solidFill>
                <a:latin typeface="華康康楷體W5" panose="03000509000000000000" pitchFamily="65" charset="-120"/>
                <a:ea typeface="華康康楷體W5" panose="03000509000000000000" pitchFamily="65" charset="-120"/>
              </a:rPr>
              <a:t>日（星期</a:t>
            </a:r>
            <a:r>
              <a:rPr lang="zh-TW" altLang="en-US" sz="3600" b="1" u="sng" dirty="0">
                <a:solidFill>
                  <a:srgbClr val="FF0000"/>
                </a:solidFill>
                <a:latin typeface="華康康楷體W5" panose="03000509000000000000" pitchFamily="65" charset="-120"/>
                <a:ea typeface="華康康楷體W5" panose="03000509000000000000" pitchFamily="65" charset="-120"/>
              </a:rPr>
              <a:t>二</a:t>
            </a:r>
            <a:r>
              <a:rPr lang="zh-TW" altLang="zh-TW" sz="3600" b="1" u="sng" dirty="0">
                <a:solidFill>
                  <a:srgbClr val="FF0000"/>
                </a:solidFill>
                <a:latin typeface="華康康楷體W5" panose="03000509000000000000" pitchFamily="65" charset="-120"/>
                <a:ea typeface="華康康楷體W5" panose="03000509000000000000" pitchFamily="65" charset="-120"/>
              </a:rPr>
              <a:t>）起</a:t>
            </a:r>
            <a:endParaRPr lang="en-US" altLang="zh-TW" sz="3600" b="1" u="sng" dirty="0">
              <a:solidFill>
                <a:srgbClr val="FF0000"/>
              </a:solidFill>
              <a:latin typeface="華康康楷體W5" panose="03000509000000000000" pitchFamily="65" charset="-120"/>
              <a:ea typeface="華康康楷體W5" panose="03000509000000000000" pitchFamily="65" charset="-120"/>
            </a:endParaRPr>
          </a:p>
          <a:p>
            <a:pPr>
              <a:defRPr/>
            </a:pPr>
            <a:r>
              <a:rPr lang="zh-TW" altLang="zh-TW" sz="3600" b="1" u="sng" dirty="0">
                <a:solidFill>
                  <a:srgbClr val="FF0000"/>
                </a:solidFill>
                <a:latin typeface="華康康楷體W5" panose="03000509000000000000" pitchFamily="65" charset="-120"/>
                <a:ea typeface="華康康楷體W5" panose="03000509000000000000" pitchFamily="65" charset="-120"/>
              </a:rPr>
              <a:t>至</a:t>
            </a:r>
            <a:r>
              <a:rPr lang="en-US" altLang="zh-TW" sz="3600" b="1" u="sng" dirty="0">
                <a:solidFill>
                  <a:srgbClr val="FF0000"/>
                </a:solidFill>
                <a:latin typeface="華康康楷體W5" panose="03000509000000000000" pitchFamily="65" charset="-120"/>
                <a:ea typeface="華康康楷體W5" panose="03000509000000000000" pitchFamily="65" charset="-120"/>
              </a:rPr>
              <a:t>9</a:t>
            </a:r>
            <a:r>
              <a:rPr lang="zh-TW" altLang="zh-TW" sz="3600" b="1" u="sng" dirty="0">
                <a:solidFill>
                  <a:srgbClr val="FF0000"/>
                </a:solidFill>
                <a:latin typeface="華康康楷體W5" panose="03000509000000000000" pitchFamily="65" charset="-120"/>
                <a:ea typeface="華康康楷體W5" panose="03000509000000000000" pitchFamily="65" charset="-120"/>
              </a:rPr>
              <a:t>月</a:t>
            </a:r>
            <a:r>
              <a:rPr lang="en-US" altLang="zh-TW" sz="3600" b="1" u="sng" dirty="0">
                <a:solidFill>
                  <a:srgbClr val="FF0000"/>
                </a:solidFill>
                <a:latin typeface="華康康楷體W5" panose="03000509000000000000" pitchFamily="65" charset="-120"/>
                <a:ea typeface="華康康楷體W5" panose="03000509000000000000" pitchFamily="65" charset="-120"/>
              </a:rPr>
              <a:t>5</a:t>
            </a:r>
            <a:r>
              <a:rPr lang="zh-TW" altLang="zh-TW" sz="3600" b="1" u="sng" dirty="0">
                <a:solidFill>
                  <a:srgbClr val="FF0000"/>
                </a:solidFill>
                <a:latin typeface="華康康楷體W5" panose="03000509000000000000" pitchFamily="65" charset="-120"/>
                <a:ea typeface="華康康楷體W5" panose="03000509000000000000" pitchFamily="65" charset="-120"/>
              </a:rPr>
              <a:t>日（星期</a:t>
            </a:r>
            <a:r>
              <a:rPr lang="zh-TW" altLang="en-US" sz="3600" b="1" u="sng" dirty="0">
                <a:solidFill>
                  <a:srgbClr val="FF0000"/>
                </a:solidFill>
                <a:latin typeface="華康康楷體W5" panose="03000509000000000000" pitchFamily="65" charset="-120"/>
                <a:ea typeface="華康康楷體W5" panose="03000509000000000000" pitchFamily="65" charset="-120"/>
              </a:rPr>
              <a:t>一</a:t>
            </a:r>
            <a:r>
              <a:rPr lang="zh-TW" altLang="zh-TW" sz="3600" b="1" u="sng" dirty="0">
                <a:solidFill>
                  <a:srgbClr val="FF0000"/>
                </a:solidFill>
                <a:latin typeface="華康康楷體W5" panose="03000509000000000000" pitchFamily="65" charset="-120"/>
                <a:ea typeface="華康康楷體W5" panose="03000509000000000000" pitchFamily="65" charset="-120"/>
              </a:rPr>
              <a:t>）止</a:t>
            </a:r>
            <a:endParaRPr lang="zh-TW" altLang="en-US" dirty="0">
              <a:solidFill>
                <a:srgbClr val="FF0000"/>
              </a:solidFill>
              <a:latin typeface="華康康楷體W5" panose="03000509000000000000" pitchFamily="65" charset="-120"/>
              <a:ea typeface="華康康楷體W5" panose="03000509000000000000" pitchFamily="65" charset="-120"/>
            </a:endParaRPr>
          </a:p>
        </p:txBody>
      </p:sp>
      <p:sp>
        <p:nvSpPr>
          <p:cNvPr id="4100" name="WordArt 4"/>
          <p:cNvSpPr>
            <a:spLocks noChangeArrowheads="1" noChangeShapeType="1" noTextEdit="1"/>
          </p:cNvSpPr>
          <p:nvPr/>
        </p:nvSpPr>
        <p:spPr bwMode="auto">
          <a:xfrm>
            <a:off x="395536" y="2781300"/>
            <a:ext cx="8478589" cy="18002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200" kern="10" dirty="0">
                <a:solidFill>
                  <a:srgbClr val="365F91">
                    <a:alpha val="50195"/>
                  </a:srgbClr>
                </a:solidFill>
                <a:effectLst>
                  <a:prstShdw prst="shdw17" dist="17961" dir="2700000">
                    <a:srgbClr val="203957"/>
                  </a:prstShdw>
                </a:effectLst>
                <a:latin typeface="華康儷楷書"/>
              </a:rPr>
              <a:t>陪你勇敢不再旁觀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 bwMode="auto">
          <a:xfrm>
            <a:off x="395288" y="1889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kumimoji="0" lang="zh-TW" altLang="en-US" sz="6600" dirty="0">
                <a:solidFill>
                  <a:srgbClr val="08541C"/>
                </a:solidFill>
                <a:latin typeface="標楷體" pitchFamily="65" charset="-120"/>
                <a:ea typeface="標楷體" pitchFamily="65" charset="-120"/>
                <a:cs typeface="+mj-cs"/>
              </a:rPr>
              <a:t>學生校園生活要求</a:t>
            </a:r>
            <a:endParaRPr kumimoji="0" lang="zh-TW" altLang="en-US" sz="66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 bwMode="auto">
          <a:xfrm>
            <a:off x="431800" y="1331913"/>
            <a:ext cx="8461375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2913" indent="-442913" eaLnBrk="1" hangingPunct="1">
              <a:buFont typeface="Arial" charset="0"/>
              <a:buNone/>
              <a:defRPr/>
            </a:pPr>
            <a:r>
              <a:rPr lang="en-US" altLang="zh-TW" sz="3600" dirty="0">
                <a:solidFill>
                  <a:srgbClr val="1308A8"/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kumimoji="0" lang="zh-TW" altLang="en-US" sz="3600" kern="0" dirty="0">
                <a:solidFill>
                  <a:srgbClr val="1308A8"/>
                </a:solidFill>
                <a:latin typeface="標楷體" pitchFamily="65" charset="-120"/>
                <a:ea typeface="標楷體" pitchFamily="65" charset="-120"/>
              </a:rPr>
              <a:t>各項</a:t>
            </a:r>
            <a:r>
              <a:rPr kumimoji="0" lang="zh-TW" altLang="en-US" sz="3600" kern="0" dirty="0">
                <a:latin typeface="標楷體" pitchFamily="65" charset="-120"/>
                <a:ea typeface="標楷體" pitchFamily="65" charset="-120"/>
              </a:rPr>
              <a:t>集會應迅速、靜肅、準時到達、不遲到，</a:t>
            </a:r>
            <a:r>
              <a:rPr kumimoji="0" lang="zh-TW" altLang="en-US" sz="3600" b="1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不無故缺席、早退</a:t>
            </a:r>
            <a:r>
              <a:rPr kumimoji="0" lang="zh-TW" altLang="en-US" sz="3600" kern="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charset="0"/>
              <a:buNone/>
              <a:defRPr/>
            </a:pPr>
            <a:endParaRPr lang="en-US" altLang="zh-TW" sz="3600" dirty="0">
              <a:solidFill>
                <a:srgbClr val="1308A8"/>
              </a:solidFill>
              <a:latin typeface="標楷體" pitchFamily="65" charset="-120"/>
              <a:ea typeface="標楷體" pitchFamily="65" charset="-120"/>
            </a:endParaRPr>
          </a:p>
          <a:p>
            <a:pPr marL="442913" indent="-442913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kumimoji="0" lang="zh-TW" altLang="en-US" sz="3600" kern="0" dirty="0">
              <a:solidFill>
                <a:srgbClr val="1308A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4340" name="Picture 2" descr="C:\Users\User\Desktop\0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387600"/>
            <a:ext cx="3276600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431800" y="2474913"/>
            <a:ext cx="527685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2913" indent="-442913" eaLnBrk="1" hangingPunct="1">
              <a:buFont typeface="Arial" charset="0"/>
              <a:buNone/>
              <a:defRPr/>
            </a:pPr>
            <a:r>
              <a:rPr lang="en-US" altLang="zh-TW" sz="3600" dirty="0">
                <a:solidFill>
                  <a:srgbClr val="1308A8"/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zh-TW" sz="3600" b="1" dirty="0">
                <a:latin typeface="標楷體" pitchFamily="65" charset="-120"/>
                <a:ea typeface="標楷體" pitchFamily="65" charset="-120"/>
              </a:rPr>
              <a:t>學生風紀及班級風紀要求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上課及各項集會秩序、集合速度、服儀、態度、隊伍整齊、班級內外整潔</a:t>
            </a:r>
            <a:r>
              <a:rPr lang="en-US" altLang="zh-TW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…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等。</a:t>
            </a:r>
            <a:endParaRPr kumimoji="0" lang="en-US" altLang="zh-TW" sz="3600" kern="0" dirty="0">
              <a:latin typeface="標楷體" pitchFamily="65" charset="-120"/>
              <a:ea typeface="標楷體" pitchFamily="65" charset="-120"/>
            </a:endParaRPr>
          </a:p>
          <a:p>
            <a:pPr marL="442913" indent="-442913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kumimoji="0" lang="en-US" altLang="zh-TW" sz="3600" kern="0" dirty="0">
                <a:solidFill>
                  <a:srgbClr val="1308A8"/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見師長應行禮致意，問好道安。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charset="0"/>
              <a:buNone/>
              <a:defRPr/>
            </a:pPr>
            <a:endParaRPr lang="en-US" altLang="zh-TW" sz="3600" dirty="0">
              <a:solidFill>
                <a:srgbClr val="1308A8"/>
              </a:solidFill>
              <a:latin typeface="標楷體" pitchFamily="65" charset="-120"/>
              <a:ea typeface="標楷體" pitchFamily="65" charset="-120"/>
            </a:endParaRPr>
          </a:p>
          <a:p>
            <a:pPr marL="442913" indent="-442913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kumimoji="0" lang="zh-TW" altLang="en-US" sz="3600" kern="0" dirty="0">
              <a:solidFill>
                <a:srgbClr val="1308A8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內容版面配置區 2"/>
          <p:cNvSpPr>
            <a:spLocks noGrp="1"/>
          </p:cNvSpPr>
          <p:nvPr>
            <p:ph idx="1"/>
          </p:nvPr>
        </p:nvSpPr>
        <p:spPr>
          <a:xfrm>
            <a:off x="0" y="1295400"/>
            <a:ext cx="8964613" cy="5805488"/>
          </a:xfrm>
        </p:spPr>
        <p:txBody>
          <a:bodyPr/>
          <a:lstStyle/>
          <a:p>
            <a:pPr marL="287338">
              <a:spcBef>
                <a:spcPct val="0"/>
              </a:spcBef>
              <a:buFont typeface="Arial" charset="0"/>
              <a:buChar char="•"/>
              <a:defRPr/>
            </a:pPr>
            <a:r>
              <a:rPr lang="zh-TW" altLang="en-US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上學、放學及校內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：一律依</a:t>
            </a:r>
            <a:r>
              <a:rPr lang="zh-TW" altLang="en-US" sz="3600" b="1" u="sng" dirty="0">
                <a:solidFill>
                  <a:srgbClr val="00B0F0"/>
                </a:solidFill>
                <a:latin typeface="標楷體" pitchFamily="65" charset="-120"/>
                <a:ea typeface="標楷體" pitchFamily="65" charset="-120"/>
              </a:rPr>
              <a:t>本校學生服裝儀容規範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第二條服裝樣式穿著（</a:t>
            </a:r>
            <a:r>
              <a:rPr lang="zh-TW" altLang="en-US" sz="36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綠制服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上衣、體育服、黑裙或黑長褲），冬季可加穿本校灰色運動外套進出校園。裙子不宜過短，長度在膝蓋骨上、下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公分為宜；校內運動可著運動服；天氣寒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 marL="0" indent="85725">
              <a:spcBef>
                <a:spcPct val="0"/>
              </a:spcBef>
              <a:buFont typeface="Arial" charset="0"/>
              <a:buNone/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 冷時可於學校外套內外添加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 marL="0" indent="85725">
              <a:spcBef>
                <a:spcPct val="0"/>
              </a:spcBef>
              <a:buFont typeface="Arial" charset="0"/>
              <a:buNone/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 個人保暖衣物。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 marL="287338">
              <a:spcBef>
                <a:spcPct val="0"/>
              </a:spcBef>
              <a:buFont typeface="Arial" charset="0"/>
              <a:buChar char="•"/>
              <a:defRPr/>
            </a:pP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頭髮：自然、不宜染，可離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 marL="0" indent="85725">
              <a:spcBef>
                <a:spcPct val="0"/>
              </a:spcBef>
              <a:buFont typeface="Arial" charset="0"/>
              <a:buNone/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子燙。</a:t>
            </a:r>
          </a:p>
        </p:txBody>
      </p:sp>
      <p:pic>
        <p:nvPicPr>
          <p:cNvPr id="15363" name="Picture 4" descr="F:\北一女將教官\北一女中學生生活照\圖片\d3702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9"/>
          <a:stretch>
            <a:fillRect/>
          </a:stretch>
        </p:blipFill>
        <p:spPr bwMode="auto">
          <a:xfrm>
            <a:off x="5940425" y="4041775"/>
            <a:ext cx="2706688" cy="356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/>
          <p:cNvSpPr txBox="1">
            <a:spLocks/>
          </p:cNvSpPr>
          <p:nvPr/>
        </p:nvSpPr>
        <p:spPr bwMode="auto">
          <a:xfrm>
            <a:off x="395288" y="1889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zh-TW" sz="6600" dirty="0">
                <a:solidFill>
                  <a:srgbClr val="108624"/>
                </a:solidFill>
                <a:latin typeface="標楷體" pitchFamily="65" charset="-120"/>
                <a:ea typeface="標楷體" pitchFamily="65" charset="-120"/>
              </a:rPr>
              <a:t>整齊、美觀的儀容</a:t>
            </a:r>
            <a:endParaRPr kumimoji="0" lang="zh-TW" altLang="en-US" sz="66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內容版面配置區 2"/>
          <p:cNvSpPr>
            <a:spLocks noGrp="1"/>
          </p:cNvSpPr>
          <p:nvPr>
            <p:ph idx="1"/>
          </p:nvPr>
        </p:nvSpPr>
        <p:spPr>
          <a:xfrm>
            <a:off x="0" y="1295400"/>
            <a:ext cx="8756650" cy="5805488"/>
          </a:xfrm>
        </p:spPr>
        <p:txBody>
          <a:bodyPr/>
          <a:lstStyle/>
          <a:p>
            <a:pPr marL="287338">
              <a:spcBef>
                <a:spcPct val="0"/>
              </a:spcBef>
              <a:buFont typeface="Arial" charset="0"/>
              <a:buChar char="•"/>
              <a:defRPr/>
            </a:pPr>
            <a:r>
              <a:rPr lang="zh-TW" altLang="zh-TW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鞋子：</a:t>
            </a:r>
            <a:r>
              <a:rPr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上學、放學及在校期間，學生得穿皮鞋或運動鞋；非有正當理由，不得穿著拖鞋、涼鞋、高跟鞋，或打</a:t>
            </a:r>
            <a:endParaRPr lang="en-US" altLang="zh-TW" sz="36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en-US" altLang="zh-TW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赤腳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marL="287338">
              <a:spcBef>
                <a:spcPct val="0"/>
              </a:spcBef>
              <a:buFont typeface="Arial" charset="0"/>
              <a:buChar char="•"/>
              <a:defRPr/>
            </a:pPr>
            <a:r>
              <a:rPr lang="zh-TW" altLang="zh-TW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不塗抹化粧品、不佩戴飾物</a:t>
            </a:r>
            <a:endParaRPr lang="en-US" altLang="zh-TW" sz="36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85725">
              <a:spcBef>
                <a:spcPct val="0"/>
              </a:spcBef>
              <a:buFont typeface="Arial" charset="0"/>
              <a:buNone/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戒指、耳環、項鍊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…)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zh-TW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</a:t>
            </a:r>
            <a:endParaRPr lang="en-US" altLang="zh-TW" sz="36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85725">
              <a:spcBef>
                <a:spcPct val="0"/>
              </a:spcBef>
              <a:buFont typeface="Arial" charset="0"/>
              <a:buNone/>
              <a:defRPr/>
            </a:pPr>
            <a:r>
              <a:rPr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zh-TW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得留長指甲或塗擦指甲油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marL="287338" eaLnBrk="1" hangingPunct="1">
              <a:lnSpc>
                <a:spcPts val="3600"/>
              </a:lnSpc>
              <a:spcBef>
                <a:spcPct val="0"/>
              </a:spcBef>
              <a:buFont typeface="Arial" charset="0"/>
              <a:buNone/>
              <a:defRPr/>
            </a:pPr>
            <a:endParaRPr lang="zh-TW" altLang="en-US" sz="4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 bwMode="auto">
          <a:xfrm>
            <a:off x="395288" y="1889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zh-TW" sz="6600" dirty="0">
                <a:solidFill>
                  <a:srgbClr val="108624"/>
                </a:solidFill>
                <a:latin typeface="標楷體" pitchFamily="65" charset="-120"/>
                <a:ea typeface="標楷體" pitchFamily="65" charset="-120"/>
              </a:rPr>
              <a:t>整齊、美觀的儀容</a:t>
            </a:r>
            <a:endParaRPr kumimoji="0" lang="zh-TW" altLang="en-US" sz="6600" dirty="0">
              <a:latin typeface="+mj-lt"/>
              <a:ea typeface="+mj-ea"/>
              <a:cs typeface="+mj-cs"/>
            </a:endParaRPr>
          </a:p>
        </p:txBody>
      </p:sp>
      <p:pic>
        <p:nvPicPr>
          <p:cNvPr id="16388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6" t="6149" r="14633"/>
          <a:stretch>
            <a:fillRect/>
          </a:stretch>
        </p:blipFill>
        <p:spPr bwMode="auto">
          <a:xfrm>
            <a:off x="6011863" y="2466975"/>
            <a:ext cx="2808287" cy="40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916113"/>
            <a:ext cx="409257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內容版面配置區 2"/>
          <p:cNvSpPr>
            <a:spLocks noGrp="1"/>
          </p:cNvSpPr>
          <p:nvPr>
            <p:ph idx="1"/>
          </p:nvPr>
        </p:nvSpPr>
        <p:spPr>
          <a:xfrm>
            <a:off x="34925" y="1270000"/>
            <a:ext cx="8785225" cy="5472113"/>
          </a:xfrm>
        </p:spPr>
        <p:txBody>
          <a:bodyPr/>
          <a:lstStyle/>
          <a:p>
            <a:pPr marL="628650" indent="-628650" eaLnBrk="1" hangingPunct="1">
              <a:buFont typeface="Arial" charset="0"/>
              <a:buNone/>
              <a:defRPr/>
            </a:pPr>
            <a:r>
              <a:rPr lang="en-US" altLang="zh-TW" dirty="0">
                <a:solidFill>
                  <a:srgbClr val="1308A8"/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dirty="0">
                <a:solidFill>
                  <a:srgbClr val="1308A8"/>
                </a:solidFill>
                <a:latin typeface="標楷體" pitchFamily="65" charset="-120"/>
                <a:ea typeface="標楷體" pitchFamily="65" charset="-120"/>
              </a:rPr>
              <a:t>學號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：格式、字樣、顏色如下，繡在左口袋上  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628650" indent="-628650" eaLnBrk="1" hangingPunct="1">
              <a:buFont typeface="Arial" charset="0"/>
              <a:buNone/>
              <a:defRPr/>
            </a:pPr>
            <a:r>
              <a:rPr lang="zh-TW" altLang="en-US" b="1" dirty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　　－北一 女 中－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zh-TW" altLang="en-US" b="1" dirty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  １１</a:t>
            </a:r>
            <a:r>
              <a:rPr lang="en-US" altLang="zh-TW" b="1" dirty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b="1" dirty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３０１０１忠</a:t>
            </a:r>
            <a:endParaRPr lang="en-US" altLang="zh-TW" b="1" dirty="0">
              <a:solidFill>
                <a:srgbClr val="FFC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zh-TW" altLang="en-US" b="1" dirty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　　　北一 女 中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zh-TW" altLang="en-US" b="1" dirty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   １１</a:t>
            </a:r>
            <a:r>
              <a:rPr lang="en-US" altLang="zh-TW" b="1" dirty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b="1" dirty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３０１０１</a:t>
            </a:r>
            <a:endParaRPr lang="en-US" altLang="zh-TW" b="1" dirty="0">
              <a:solidFill>
                <a:srgbClr val="FFC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3000"/>
              </a:lnSpc>
              <a:buFont typeface="Arial" charset="0"/>
              <a:buNone/>
              <a:defRPr/>
            </a:pPr>
            <a:r>
              <a:rPr lang="en-US" altLang="zh-TW" dirty="0">
                <a:solidFill>
                  <a:srgbClr val="1308A8"/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國定假日、週六日及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3000"/>
              </a:lnSpc>
              <a:buFont typeface="Arial" charset="0"/>
              <a:buNone/>
              <a:defRPr/>
            </a:pP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　寒暑假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到校自習或活動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3000"/>
              </a:lnSpc>
              <a:buFont typeface="Arial" charset="0"/>
              <a:buNone/>
              <a:defRPr/>
            </a:pP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　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，可著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便服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但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需攜帶學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3000"/>
              </a:lnSpc>
              <a:buFont typeface="Arial" charset="0"/>
              <a:buNone/>
              <a:defRPr/>
            </a:pP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生證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驗證身份，始可進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3000"/>
              </a:lnSpc>
              <a:buFont typeface="Arial" charset="0"/>
              <a:buNone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　入學校。</a:t>
            </a:r>
          </a:p>
          <a:p>
            <a:pPr eaLnBrk="1" hangingPunct="1">
              <a:buFont typeface="Arial" charset="0"/>
              <a:buNone/>
              <a:defRPr/>
            </a:pPr>
            <a:endParaRPr lang="zh-TW" altLang="en-US" sz="4000" dirty="0">
              <a:solidFill>
                <a:srgbClr val="D6D1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charset="0"/>
              <a:buNone/>
              <a:defRPr/>
            </a:pPr>
            <a:endParaRPr lang="zh-TW" altLang="en-US" dirty="0"/>
          </a:p>
        </p:txBody>
      </p:sp>
      <p:sp>
        <p:nvSpPr>
          <p:cNvPr id="7" name="標題 1"/>
          <p:cNvSpPr txBox="1">
            <a:spLocks/>
          </p:cNvSpPr>
          <p:nvPr/>
        </p:nvSpPr>
        <p:spPr bwMode="auto">
          <a:xfrm>
            <a:off x="395288" y="1889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zh-TW" sz="6600" dirty="0">
                <a:solidFill>
                  <a:srgbClr val="108624"/>
                </a:solidFill>
                <a:latin typeface="標楷體" pitchFamily="65" charset="-120"/>
                <a:ea typeface="標楷體" pitchFamily="65" charset="-120"/>
              </a:rPr>
              <a:t>整齊、美觀的儀容</a:t>
            </a:r>
            <a:endParaRPr kumimoji="0" lang="zh-TW" altLang="en-US" sz="6600" dirty="0">
              <a:latin typeface="+mj-lt"/>
              <a:ea typeface="+mj-ea"/>
              <a:cs typeface="+mj-cs"/>
            </a:endParaRPr>
          </a:p>
        </p:txBody>
      </p:sp>
      <p:grpSp>
        <p:nvGrpSpPr>
          <p:cNvPr id="17413" name="群組 12"/>
          <p:cNvGrpSpPr>
            <a:grpSpLocks/>
          </p:cNvGrpSpPr>
          <p:nvPr/>
        </p:nvGrpSpPr>
        <p:grpSpPr bwMode="auto">
          <a:xfrm>
            <a:off x="4133850" y="1989138"/>
            <a:ext cx="2303463" cy="468312"/>
            <a:chOff x="6156325" y="1844675"/>
            <a:chExt cx="2303463" cy="468313"/>
          </a:xfrm>
        </p:grpSpPr>
        <p:sp>
          <p:nvSpPr>
            <p:cNvPr id="14" name="向左箭號圖說文字 13"/>
            <p:cNvSpPr/>
            <p:nvPr/>
          </p:nvSpPr>
          <p:spPr>
            <a:xfrm>
              <a:off x="6156325" y="1844675"/>
              <a:ext cx="2303463" cy="468313"/>
            </a:xfrm>
            <a:prstGeom prst="leftArrowCallout">
              <a:avLst>
                <a:gd name="adj1" fmla="val 0"/>
                <a:gd name="adj2" fmla="val 25000"/>
                <a:gd name="adj3" fmla="val 168390"/>
                <a:gd name="adj4" fmla="val 6497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7418" name="文字方塊 2"/>
            <p:cNvSpPr txBox="1">
              <a:spLocks noChangeArrowheads="1"/>
            </p:cNvSpPr>
            <p:nvPr/>
          </p:nvSpPr>
          <p:spPr bwMode="auto">
            <a:xfrm>
              <a:off x="7069138" y="1844675"/>
              <a:ext cx="1295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dist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>
                  <a:solidFill>
                    <a:srgbClr val="00B05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綠制服</a:t>
              </a:r>
            </a:p>
          </p:txBody>
        </p:sp>
      </p:grpSp>
      <p:grpSp>
        <p:nvGrpSpPr>
          <p:cNvPr id="17414" name="群組 15"/>
          <p:cNvGrpSpPr>
            <a:grpSpLocks/>
          </p:cNvGrpSpPr>
          <p:nvPr/>
        </p:nvGrpSpPr>
        <p:grpSpPr bwMode="auto">
          <a:xfrm>
            <a:off x="4140200" y="3200400"/>
            <a:ext cx="2303463" cy="468313"/>
            <a:chOff x="6156325" y="1844675"/>
            <a:chExt cx="2303463" cy="468313"/>
          </a:xfrm>
        </p:grpSpPr>
        <p:sp>
          <p:nvSpPr>
            <p:cNvPr id="17" name="向左箭號圖說文字 16"/>
            <p:cNvSpPr/>
            <p:nvPr/>
          </p:nvSpPr>
          <p:spPr>
            <a:xfrm>
              <a:off x="6156325" y="1844675"/>
              <a:ext cx="2303463" cy="468313"/>
            </a:xfrm>
            <a:prstGeom prst="leftArrowCallout">
              <a:avLst>
                <a:gd name="adj1" fmla="val 0"/>
                <a:gd name="adj2" fmla="val 25000"/>
                <a:gd name="adj3" fmla="val 168390"/>
                <a:gd name="adj4" fmla="val 6497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7416" name="文字方塊 2"/>
            <p:cNvSpPr txBox="1">
              <a:spLocks noChangeArrowheads="1"/>
            </p:cNvSpPr>
            <p:nvPr/>
          </p:nvSpPr>
          <p:spPr bwMode="auto">
            <a:xfrm>
              <a:off x="7069138" y="1844675"/>
              <a:ext cx="1295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dist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>
                  <a:latin typeface="標楷體" panose="03000509000000000000" pitchFamily="65" charset="-120"/>
                  <a:ea typeface="標楷體" panose="03000509000000000000" pitchFamily="65" charset="-120"/>
                </a:rPr>
                <a:t>體育服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內容版面配置區 2"/>
          <p:cNvSpPr>
            <a:spLocks noGrp="1"/>
          </p:cNvSpPr>
          <p:nvPr>
            <p:ph idx="1"/>
          </p:nvPr>
        </p:nvSpPr>
        <p:spPr>
          <a:xfrm>
            <a:off x="179388" y="1198563"/>
            <a:ext cx="8507412" cy="5543550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en-US" altLang="zh-TW" sz="4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4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體育課時，穿著本校體育服</a:t>
            </a:r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marL="442913" indent="-442913" eaLnBrk="1" hangingPunct="1">
              <a:buFont typeface="Arial" charset="0"/>
              <a:buNone/>
              <a:defRPr/>
            </a:pPr>
            <a:r>
              <a:rPr lang="en-US" altLang="zh-TW" sz="4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各課程或社團，</a:t>
            </a:r>
            <a:endParaRPr lang="en-US" altLang="zh-TW" sz="4000" b="1" dirty="0">
              <a:latin typeface="標楷體" pitchFamily="65" charset="-120"/>
              <a:ea typeface="標楷體" pitchFamily="65" charset="-120"/>
            </a:endParaRPr>
          </a:p>
          <a:p>
            <a:pPr marL="442913" indent="-442913" eaLnBrk="1" hangingPunct="1">
              <a:buFont typeface="Arial" charset="0"/>
              <a:buNone/>
              <a:defRPr/>
            </a:pP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  依任課或指導老</a:t>
            </a:r>
            <a:endParaRPr lang="en-US" altLang="zh-TW" sz="4000" b="1" dirty="0">
              <a:latin typeface="標楷體" pitchFamily="65" charset="-120"/>
              <a:ea typeface="標楷體" pitchFamily="65" charset="-120"/>
            </a:endParaRPr>
          </a:p>
          <a:p>
            <a:pPr marL="442913" indent="-442913" eaLnBrk="1" hangingPunct="1">
              <a:buFont typeface="Arial" charset="0"/>
              <a:buNone/>
              <a:defRPr/>
            </a:pP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  師規定穿著。</a:t>
            </a:r>
            <a:endParaRPr lang="en-US" altLang="zh-TW" sz="4000" b="1" dirty="0">
              <a:latin typeface="標楷體" pitchFamily="65" charset="-120"/>
              <a:ea typeface="標楷體" pitchFamily="65" charset="-120"/>
            </a:endParaRPr>
          </a:p>
          <a:p>
            <a:pPr marL="442913" indent="-442913" eaLnBrk="1" hangingPunct="1">
              <a:buFont typeface="Arial" charset="0"/>
              <a:buNone/>
              <a:defRPr/>
            </a:pPr>
            <a:r>
              <a:rPr lang="en-US" altLang="zh-TW" sz="4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因受傷或身體因</a:t>
            </a:r>
            <a:endParaRPr lang="en-US" altLang="zh-TW" sz="4000" b="1" dirty="0">
              <a:latin typeface="標楷體" pitchFamily="65" charset="-120"/>
              <a:ea typeface="標楷體" pitchFamily="65" charset="-120"/>
            </a:endParaRPr>
          </a:p>
          <a:p>
            <a:pPr marL="442913" indent="-442913" eaLnBrk="1" hangingPunct="1">
              <a:buFont typeface="Arial" charset="0"/>
              <a:buNone/>
              <a:defRPr/>
            </a:pP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  素需</a:t>
            </a:r>
            <a:r>
              <a:rPr lang="zh-TW" altLang="en-US" sz="4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變更服儀時</a:t>
            </a:r>
            <a:endParaRPr lang="en-US" altLang="zh-TW" sz="4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442913" indent="-442913" eaLnBrk="1" hangingPunct="1">
              <a:buFont typeface="Arial" charset="0"/>
              <a:buNone/>
              <a:defRPr/>
            </a:pPr>
            <a:r>
              <a:rPr lang="zh-TW" altLang="en-US" sz="4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請至生輔組申請。</a:t>
            </a:r>
          </a:p>
        </p:txBody>
      </p:sp>
      <p:sp>
        <p:nvSpPr>
          <p:cNvPr id="4" name="標題 1"/>
          <p:cNvSpPr txBox="1">
            <a:spLocks/>
          </p:cNvSpPr>
          <p:nvPr/>
        </p:nvSpPr>
        <p:spPr bwMode="auto">
          <a:xfrm>
            <a:off x="395288" y="1889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zh-TW" sz="6600" dirty="0">
                <a:solidFill>
                  <a:srgbClr val="108624"/>
                </a:solidFill>
                <a:latin typeface="標楷體" pitchFamily="65" charset="-120"/>
                <a:ea typeface="標楷體" pitchFamily="65" charset="-120"/>
              </a:rPr>
              <a:t>整齊、美觀的儀容</a:t>
            </a:r>
            <a:endParaRPr kumimoji="0" lang="zh-TW" altLang="en-US" sz="6600" dirty="0">
              <a:latin typeface="+mj-lt"/>
              <a:ea typeface="+mj-ea"/>
              <a:cs typeface="+mj-cs"/>
            </a:endParaRPr>
          </a:p>
        </p:txBody>
      </p:sp>
      <p:pic>
        <p:nvPicPr>
          <p:cNvPr id="18436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1"/>
          <a:stretch>
            <a:fillRect/>
          </a:stretch>
        </p:blipFill>
        <p:spPr bwMode="auto">
          <a:xfrm>
            <a:off x="4652963" y="1989138"/>
            <a:ext cx="4383087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C:\Users\User\Desktop\204941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2" t="16331" r="33330" b="-4327"/>
          <a:stretch>
            <a:fillRect/>
          </a:stretch>
        </p:blipFill>
        <p:spPr bwMode="auto">
          <a:xfrm>
            <a:off x="0" y="2780928"/>
            <a:ext cx="1800225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內容版面配置區 2"/>
          <p:cNvSpPr>
            <a:spLocks noGrp="1"/>
          </p:cNvSpPr>
          <p:nvPr>
            <p:ph idx="1"/>
          </p:nvPr>
        </p:nvSpPr>
        <p:spPr>
          <a:xfrm>
            <a:off x="179388" y="1223963"/>
            <a:ext cx="8929687" cy="6021387"/>
          </a:xfrm>
        </p:spPr>
        <p:txBody>
          <a:bodyPr/>
          <a:lstStyle/>
          <a:p>
            <a:pPr marL="1798638" indent="-1798638" eaLnBrk="1" hangingPunct="1">
              <a:buFont typeface="Arial" charset="0"/>
              <a:buNone/>
              <a:defRPr/>
            </a:pP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3600" b="1" dirty="0">
                <a:solidFill>
                  <a:srgbClr val="1308A8"/>
                </a:solidFill>
                <a:latin typeface="標楷體" pitchFamily="65" charset="-120"/>
                <a:ea typeface="標楷體" pitchFamily="65" charset="-120"/>
              </a:rPr>
              <a:t>獎勵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：服儀經常整潔，足為同學模範者，予以</a:t>
            </a:r>
            <a:r>
              <a:rPr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獎勵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表揚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 marL="1800225" indent="-1800225" eaLnBrk="1" hangingPunct="1">
              <a:buFont typeface="Arial" charset="0"/>
              <a:buNone/>
              <a:defRPr/>
            </a:pP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3600" b="1" dirty="0">
                <a:solidFill>
                  <a:srgbClr val="1308A8"/>
                </a:solidFill>
                <a:latin typeface="標楷體" pitchFamily="65" charset="-120"/>
                <a:ea typeface="標楷體" pitchFamily="65" charset="-120"/>
              </a:rPr>
              <a:t>輔導管教：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違反以上服裝儀容規範者，採取適當之輔導管教措施，口頭糾正、列入日常生活表現紀錄、通知監護人或法定代理人協請處理等。</a:t>
            </a:r>
          </a:p>
        </p:txBody>
      </p:sp>
      <p:sp>
        <p:nvSpPr>
          <p:cNvPr id="4" name="標題 1"/>
          <p:cNvSpPr txBox="1">
            <a:spLocks/>
          </p:cNvSpPr>
          <p:nvPr/>
        </p:nvSpPr>
        <p:spPr bwMode="auto">
          <a:xfrm>
            <a:off x="395288" y="1889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zh-TW" sz="6600" dirty="0">
                <a:solidFill>
                  <a:srgbClr val="108624"/>
                </a:solidFill>
                <a:latin typeface="標楷體" pitchFamily="65" charset="-120"/>
                <a:ea typeface="標楷體" pitchFamily="65" charset="-120"/>
              </a:rPr>
              <a:t>整齊、美觀的儀容</a:t>
            </a:r>
            <a:endParaRPr kumimoji="0" lang="zh-TW" altLang="en-US" sz="66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內容版面配置區 2"/>
          <p:cNvSpPr>
            <a:spLocks noGrp="1"/>
          </p:cNvSpPr>
          <p:nvPr>
            <p:ph idx="1"/>
          </p:nvPr>
        </p:nvSpPr>
        <p:spPr>
          <a:xfrm>
            <a:off x="250825" y="1052513"/>
            <a:ext cx="8255000" cy="5538787"/>
          </a:xfrm>
        </p:spPr>
        <p:txBody>
          <a:bodyPr/>
          <a:lstStyle/>
          <a:p>
            <a:pPr>
              <a:spcBef>
                <a:spcPct val="0"/>
              </a:spcBef>
              <a:buFont typeface="Arial" charset="0"/>
              <a:buChar char="•"/>
              <a:defRPr/>
            </a:pP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病假</a:t>
            </a:r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：</a:t>
            </a:r>
          </a:p>
          <a:p>
            <a:pPr marL="539750" indent="-539750">
              <a:spcBef>
                <a:spcPct val="0"/>
              </a:spcBef>
              <a:buFont typeface="Arial" charset="0"/>
              <a:buNone/>
              <a:defRPr/>
            </a:pP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無法到校者，由家長或監護人於當日上午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至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時間，以電話通知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教官室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(23610687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或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23820484#555)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及</a:t>
            </a:r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導師並說明原因，以作為准假衡量之參考。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   </a:t>
            </a:r>
            <a:endParaRPr lang="zh-TW" altLang="zh-TW" dirty="0">
              <a:latin typeface="標楷體" pitchFamily="65" charset="-120"/>
              <a:ea typeface="標楷體" pitchFamily="65" charset="-120"/>
            </a:endParaRPr>
          </a:p>
          <a:p>
            <a:pPr marL="623888" indent="-623888">
              <a:lnSpc>
                <a:spcPts val="35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在校需請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病假離校</a:t>
            </a:r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者，須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623888" indent="4763">
              <a:lnSpc>
                <a:spcPts val="35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持「離校外出申請單」由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623888" indent="4763">
              <a:lnSpc>
                <a:spcPts val="35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健康中心證明，經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家長同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623888" indent="4763">
              <a:lnSpc>
                <a:spcPts val="35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意及導師、教官室核章，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623888" indent="4763">
              <a:lnSpc>
                <a:spcPts val="35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始可辦理外出手續</a:t>
            </a:r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，並持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623888" indent="4763">
              <a:lnSpc>
                <a:spcPts val="35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「外出證」，交傳達室後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623888" indent="4763">
              <a:lnSpc>
                <a:spcPts val="35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方可離校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  <a:defRPr/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 bwMode="auto">
          <a:xfrm>
            <a:off x="395288" y="1889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6600" dirty="0">
                <a:solidFill>
                  <a:srgbClr val="08541C"/>
                </a:solidFill>
                <a:latin typeface="標楷體" pitchFamily="65" charset="-120"/>
                <a:ea typeface="標楷體" pitchFamily="65" charset="-120"/>
              </a:rPr>
              <a:t>學生請假規則</a:t>
            </a:r>
            <a:endParaRPr kumimoji="0" lang="zh-TW" altLang="en-US" sz="6600" dirty="0">
              <a:latin typeface="+mj-lt"/>
              <a:ea typeface="+mj-ea"/>
              <a:cs typeface="+mj-cs"/>
            </a:endParaRPr>
          </a:p>
        </p:txBody>
      </p:sp>
      <p:pic>
        <p:nvPicPr>
          <p:cNvPr id="20484" name="Picture 4" descr="C:\Users\User\Desktop\13277716_494869887353196_206389616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103563"/>
            <a:ext cx="3486150" cy="348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內容版面配置區 2"/>
          <p:cNvSpPr>
            <a:spLocks noGrp="1"/>
          </p:cNvSpPr>
          <p:nvPr>
            <p:ph idx="1"/>
          </p:nvPr>
        </p:nvSpPr>
        <p:spPr>
          <a:xfrm>
            <a:off x="0" y="5084763"/>
            <a:ext cx="9144000" cy="5732462"/>
          </a:xfrm>
        </p:spPr>
        <p:txBody>
          <a:bodyPr/>
          <a:lstStyle/>
          <a:p>
            <a:pPr eaLnBrk="1" hangingPunct="1">
              <a:lnSpc>
                <a:spcPts val="35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TW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35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TW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395288" y="1889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6600" dirty="0">
                <a:solidFill>
                  <a:srgbClr val="08541C"/>
                </a:solidFill>
                <a:latin typeface="標楷體" pitchFamily="65" charset="-120"/>
                <a:ea typeface="標楷體" pitchFamily="65" charset="-120"/>
              </a:rPr>
              <a:t>學生請假規則</a:t>
            </a:r>
            <a:endParaRPr kumimoji="0" lang="zh-TW" altLang="en-US" sz="6600" dirty="0">
              <a:latin typeface="+mj-lt"/>
              <a:ea typeface="+mj-ea"/>
              <a:cs typeface="+mj-cs"/>
            </a:endParaRPr>
          </a:p>
        </p:txBody>
      </p:sp>
      <p:sp>
        <p:nvSpPr>
          <p:cNvPr id="21508" name="內容版面配置區 2"/>
          <p:cNvSpPr txBox="1">
            <a:spLocks/>
          </p:cNvSpPr>
          <p:nvPr/>
        </p:nvSpPr>
        <p:spPr bwMode="auto">
          <a:xfrm>
            <a:off x="250825" y="1419225"/>
            <a:ext cx="8497888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28650" indent="-6286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身體不適於健康中心臥床休息者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，須填寫「</a:t>
            </a:r>
            <a:r>
              <a:rPr lang="zh-TW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臥床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休息</a:t>
            </a:r>
            <a:r>
              <a:rPr lang="zh-TW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單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」，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於臥床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後三日內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需持</a:t>
            </a:r>
            <a:r>
              <a:rPr lang="zh-TW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「請假卡」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完成請假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手續。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另上午第一、二節課臥床者需送教官室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>
                <a:solidFill>
                  <a:srgbClr val="1308A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請記住：健康中心臥床一樣算病假，未完成假卡者登記曠課</a:t>
            </a:r>
            <a:r>
              <a:rPr lang="en-US" altLang="zh-TW" dirty="0">
                <a:solidFill>
                  <a:srgbClr val="1308A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lang="zh-TW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1509" name="Picture 4" descr="C:\Users\User\Desktop\894529789863591214201653281003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90"/>
          <a:stretch>
            <a:fillRect/>
          </a:stretch>
        </p:blipFill>
        <p:spPr bwMode="auto">
          <a:xfrm>
            <a:off x="5654675" y="4091865"/>
            <a:ext cx="3489325" cy="25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內容版面配置區 2"/>
          <p:cNvSpPr txBox="1">
            <a:spLocks/>
          </p:cNvSpPr>
          <p:nvPr/>
        </p:nvSpPr>
        <p:spPr bwMode="auto">
          <a:xfrm>
            <a:off x="250825" y="4370388"/>
            <a:ext cx="6119813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28650" indent="-6286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(4)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連續請假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天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含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以上者、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定期考查前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日或定期考查期間請假者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，須備妥「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就醫或醫師證明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」。</a:t>
            </a:r>
            <a:endParaRPr lang="zh-TW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45978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內容版面配置區 2"/>
          <p:cNvSpPr>
            <a:spLocks noGrp="1"/>
          </p:cNvSpPr>
          <p:nvPr>
            <p:ph idx="1"/>
          </p:nvPr>
        </p:nvSpPr>
        <p:spPr>
          <a:xfrm>
            <a:off x="0" y="5084763"/>
            <a:ext cx="9144000" cy="5732462"/>
          </a:xfrm>
        </p:spPr>
        <p:txBody>
          <a:bodyPr/>
          <a:lstStyle/>
          <a:p>
            <a:pPr eaLnBrk="1" hangingPunct="1">
              <a:lnSpc>
                <a:spcPts val="35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TW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35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TW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395288" y="1889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6600" dirty="0">
                <a:solidFill>
                  <a:srgbClr val="08541C"/>
                </a:solidFill>
                <a:latin typeface="標楷體" pitchFamily="65" charset="-120"/>
                <a:ea typeface="標楷體" pitchFamily="65" charset="-120"/>
              </a:rPr>
              <a:t>學生請假規則</a:t>
            </a:r>
            <a:endParaRPr kumimoji="0" lang="zh-TW" altLang="en-US" sz="6600" dirty="0">
              <a:latin typeface="+mj-lt"/>
              <a:ea typeface="+mj-ea"/>
              <a:cs typeface="+mj-cs"/>
            </a:endParaRPr>
          </a:p>
        </p:txBody>
      </p:sp>
      <p:sp>
        <p:nvSpPr>
          <p:cNvPr id="21508" name="內容版面配置區 2"/>
          <p:cNvSpPr txBox="1">
            <a:spLocks/>
          </p:cNvSpPr>
          <p:nvPr/>
        </p:nvSpPr>
        <p:spPr bwMode="auto">
          <a:xfrm>
            <a:off x="250825" y="1419225"/>
            <a:ext cx="8497888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28650" indent="-6286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zh-TW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1510" name="內容版面配置區 2"/>
          <p:cNvSpPr txBox="1">
            <a:spLocks/>
          </p:cNvSpPr>
          <p:nvPr/>
        </p:nvSpPr>
        <p:spPr bwMode="auto">
          <a:xfrm>
            <a:off x="539552" y="1440929"/>
            <a:ext cx="6119813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28650" indent="-6286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(5)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學生每月可因生理日之不適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，請生理假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日，請假方式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同病假辦理。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654" y="2780928"/>
            <a:ext cx="5544345" cy="369532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207963" y="1168400"/>
            <a:ext cx="8828087" cy="550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lnSpc>
                <a:spcPts val="33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en-US" altLang="zh-TW" sz="3600" b="1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‧</a:t>
            </a:r>
            <a:r>
              <a:rPr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事假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：</a:t>
            </a:r>
            <a:r>
              <a:rPr lang="en-US" altLang="zh-TW" sz="3600" dirty="0">
                <a:ea typeface="標楷體" pitchFamily="65" charset="-120"/>
                <a:cs typeface="新細明體" pitchFamily="18" charset="-120"/>
              </a:rPr>
              <a:t> </a:t>
            </a:r>
          </a:p>
          <a:p>
            <a:pPr marL="714375" indent="-714375">
              <a:spcBef>
                <a:spcPct val="0"/>
              </a:spcBef>
              <a:buNone/>
              <a:defRPr/>
            </a:pPr>
            <a:r>
              <a:rPr lang="en-US" altLang="zh-TW" sz="36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(1)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須於請假前備「相關證明文件及請假卡」，依請假程序辦理；臨時事故除須於當日上午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7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至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9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時間由家長或監護人，以電話向學校報備外，亦須於返校後持相關證明文件完成請假程序。</a:t>
            </a:r>
            <a:endParaRPr lang="en-US" altLang="zh-TW" sz="3600" dirty="0">
              <a:latin typeface="標楷體" pitchFamily="65" charset="-120"/>
              <a:ea typeface="標楷體" pitchFamily="65" charset="-120"/>
              <a:cs typeface="新細明體" pitchFamily="18" charset="-120"/>
            </a:endParaRPr>
          </a:p>
          <a:p>
            <a:pPr marL="714375" indent="-714375">
              <a:spcBef>
                <a:spcPct val="0"/>
              </a:spcBef>
              <a:buNone/>
              <a:defRPr/>
            </a:pPr>
            <a:r>
              <a:rPr lang="en-US" altLang="zh-TW" sz="36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(2)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如有特殊事故須中途離校，須持「離校外出申請單」，經家長同意及導師、教官室核章，始可辦理外出手續，並持「外出證」，交傳達室後方可離校。</a:t>
            </a:r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395288" y="1889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6600" dirty="0">
                <a:solidFill>
                  <a:srgbClr val="08541C"/>
                </a:solidFill>
                <a:latin typeface="標楷體" pitchFamily="65" charset="-120"/>
                <a:ea typeface="標楷體" pitchFamily="65" charset="-120"/>
              </a:rPr>
              <a:t>學生請假規則</a:t>
            </a:r>
            <a:endParaRPr kumimoji="0" lang="zh-TW" altLang="en-US" sz="6600" dirty="0">
              <a:latin typeface="+mj-lt"/>
              <a:ea typeface="+mj-ea"/>
              <a:cs typeface="+mj-cs"/>
            </a:endParaRPr>
          </a:p>
        </p:txBody>
      </p:sp>
      <p:pic>
        <p:nvPicPr>
          <p:cNvPr id="22532" name="Picture 4" descr="F:\北一女將教官\北一女中學生生活照\服儀頭髮要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0" t="58430" b="9650"/>
          <a:stretch>
            <a:fillRect/>
          </a:stretch>
        </p:blipFill>
        <p:spPr bwMode="auto">
          <a:xfrm>
            <a:off x="6948488" y="292100"/>
            <a:ext cx="2895600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F:\前教案\105學年度第1學期授課計畫提報\授課計畫提報補充教材\做簡報用\北一漫畫去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275138"/>
            <a:ext cx="20161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8" descr="C:\Users\User\Desktop\北一女側邊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-26988"/>
            <a:ext cx="5364162" cy="688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7950" y="1196975"/>
            <a:ext cx="7772400" cy="136683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TW" altLang="en-US" sz="6600" b="1" dirty="0">
                <a:solidFill>
                  <a:srgbClr val="108624"/>
                </a:solidFill>
                <a:latin typeface="標楷體" pitchFamily="65" charset="-120"/>
                <a:ea typeface="標楷體" pitchFamily="65" charset="-120"/>
              </a:rPr>
              <a:t>綠園的生活哲學</a:t>
            </a:r>
            <a:r>
              <a:rPr lang="en-US" altLang="zh-TW" sz="6600" b="1" dirty="0">
                <a:solidFill>
                  <a:srgbClr val="108624"/>
                </a:solidFill>
                <a:latin typeface="標楷體" pitchFamily="65" charset="-120"/>
                <a:ea typeface="標楷體" pitchFamily="65" charset="-120"/>
              </a:rPr>
              <a:t>—</a:t>
            </a:r>
            <a:endParaRPr lang="zh-TW" altLang="en-US" sz="6600" b="1" dirty="0">
              <a:solidFill>
                <a:srgbClr val="108624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771775" y="5516563"/>
            <a:ext cx="5688013" cy="1008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48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生輔組長李啟正教官</a:t>
            </a:r>
          </a:p>
        </p:txBody>
      </p:sp>
      <p:sp>
        <p:nvSpPr>
          <p:cNvPr id="5126" name="矩形 3"/>
          <p:cNvSpPr>
            <a:spLocks noChangeArrowheads="1"/>
          </p:cNvSpPr>
          <p:nvPr/>
        </p:nvSpPr>
        <p:spPr bwMode="auto">
          <a:xfrm>
            <a:off x="755650" y="3284538"/>
            <a:ext cx="78168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zh-TW" sz="6600" b="1">
                <a:solidFill>
                  <a:srgbClr val="10862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認識綠園的生活規範</a:t>
            </a:r>
            <a:endParaRPr lang="zh-TW" altLang="en-US" sz="6600" b="1">
              <a:solidFill>
                <a:srgbClr val="10862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144463" y="1435924"/>
            <a:ext cx="8891587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714375" indent="-714375">
              <a:spcBef>
                <a:spcPct val="0"/>
              </a:spcBef>
              <a:buNone/>
              <a:defRPr/>
            </a:pPr>
            <a:r>
              <a:rPr lang="en-US" altLang="zh-TW" sz="36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(3)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定期考查期間須經學校核准給假，始得依教務處「</a:t>
            </a:r>
            <a:r>
              <a:rPr lang="zh-TW" altLang="en-US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定期考查申請補行考試實施要點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」辦理。</a:t>
            </a:r>
          </a:p>
          <a:p>
            <a:pPr marL="442913" indent="-442913">
              <a:spcBef>
                <a:spcPct val="0"/>
              </a:spcBef>
              <a:buFontTx/>
              <a:buNone/>
              <a:defRPr/>
            </a:pPr>
            <a:r>
              <a:rPr lang="en-US" altLang="zh-TW" sz="36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‧</a:t>
            </a:r>
            <a:r>
              <a:rPr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請假程序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：返校上課後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3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日內，持「請假卡」（須檢附就醫、醫師證明或相關文件）由家長或</a:t>
            </a:r>
            <a:r>
              <a:rPr lang="zh-TW" altLang="en-US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監護人、導師、教官或學務人力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依序簽章，並將請假卡交至學務處生活輔導組登錄、核章，始完成請假手續。</a:t>
            </a:r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395288" y="1889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6600" dirty="0">
                <a:solidFill>
                  <a:srgbClr val="08541C"/>
                </a:solidFill>
                <a:latin typeface="標楷體" pitchFamily="65" charset="-120"/>
                <a:ea typeface="標楷體" pitchFamily="65" charset="-120"/>
              </a:rPr>
              <a:t>學生請假規則</a:t>
            </a:r>
            <a:endParaRPr kumimoji="0" lang="zh-TW" altLang="en-US" sz="6600" dirty="0">
              <a:latin typeface="+mj-lt"/>
              <a:ea typeface="+mj-ea"/>
              <a:cs typeface="+mj-cs"/>
            </a:endParaRPr>
          </a:p>
        </p:txBody>
      </p:sp>
      <p:pic>
        <p:nvPicPr>
          <p:cNvPr id="23556" name="Picture 4" descr="F:\北一女將教官\北一女中學生生活照\服儀頭髮要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5" t="16228" r="23903" b="54825"/>
          <a:stretch>
            <a:fillRect/>
          </a:stretch>
        </p:blipFill>
        <p:spPr bwMode="auto">
          <a:xfrm>
            <a:off x="7019925" y="188913"/>
            <a:ext cx="1512888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9" y="382414"/>
            <a:ext cx="4142179" cy="587727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B1B837A-22EF-4F74-98DB-9A3B641CB2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75063" y="1249960"/>
            <a:ext cx="5522905" cy="414217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內容版面配置區 2"/>
          <p:cNvSpPr>
            <a:spLocks noGrp="1"/>
          </p:cNvSpPr>
          <p:nvPr>
            <p:ph idx="1"/>
          </p:nvPr>
        </p:nvSpPr>
        <p:spPr>
          <a:xfrm>
            <a:off x="250825" y="1196975"/>
            <a:ext cx="8713788" cy="4319588"/>
          </a:xfrm>
        </p:spPr>
        <p:txBody>
          <a:bodyPr/>
          <a:lstStyle/>
          <a:p>
            <a:pPr marL="442913" indent="-442913">
              <a:spcBef>
                <a:spcPct val="0"/>
              </a:spcBef>
              <a:buFont typeface="Arial" charset="0"/>
              <a:buNone/>
              <a:defRPr/>
            </a:pPr>
            <a:r>
              <a:rPr lang="en-US" altLang="zh-TW" sz="4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kumimoji="1" lang="zh-TW" altLang="en-US" sz="36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學生</a:t>
            </a:r>
            <a:r>
              <a:rPr kumimoji="1"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中午（</a:t>
            </a:r>
            <a:r>
              <a:rPr kumimoji="1" lang="en-US" altLang="zh-TW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1200</a:t>
            </a:r>
            <a:r>
              <a:rPr kumimoji="1"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至</a:t>
            </a:r>
            <a:r>
              <a:rPr kumimoji="1" lang="en-US" altLang="zh-TW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1310</a:t>
            </a:r>
            <a:r>
              <a:rPr kumimoji="1"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）因故須臨時外</a:t>
            </a:r>
            <a:r>
              <a:rPr kumimoji="1" lang="en-US" altLang="zh-TW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  </a:t>
            </a:r>
            <a:r>
              <a:rPr kumimoji="1"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出者</a:t>
            </a:r>
            <a:r>
              <a:rPr kumimoji="1" lang="zh-TW" altLang="en-US" sz="36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，</a:t>
            </a:r>
            <a:r>
              <a:rPr kumimoji="1"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比照事假離校方式辦理</a:t>
            </a:r>
            <a:r>
              <a:rPr kumimoji="1" lang="zh-TW" altLang="en-US" sz="36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，唯返校</a:t>
            </a:r>
            <a:r>
              <a:rPr kumimoji="1" lang="en-US" altLang="zh-TW" sz="36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  </a:t>
            </a:r>
            <a:r>
              <a:rPr kumimoji="1" lang="zh-TW" altLang="en-US" sz="36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後</a:t>
            </a:r>
            <a:r>
              <a:rPr kumimoji="1"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無須持請假卡請假</a:t>
            </a:r>
            <a:r>
              <a:rPr kumimoji="1" lang="zh-TW" altLang="en-US" sz="36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。</a:t>
            </a:r>
          </a:p>
          <a:p>
            <a:pPr marL="360363" indent="-360363">
              <a:spcBef>
                <a:spcPct val="0"/>
              </a:spcBef>
              <a:buFont typeface="Arial" charset="0"/>
              <a:buNone/>
              <a:defRPr/>
            </a:pPr>
            <a:r>
              <a:rPr lang="en-US" altLang="zh-TW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kumimoji="1"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特殊集會、重要活動及寒、暑假返校日請假時，事假須先完成請假程序，病假須附醫院或就醫證明</a:t>
            </a:r>
            <a:r>
              <a:rPr kumimoji="1" lang="zh-TW" altLang="en-US" sz="3600" dirty="0">
                <a:latin typeface="標楷體" pitchFamily="65" charset="-120"/>
                <a:ea typeface="標楷體" pitchFamily="65" charset="-120"/>
              </a:rPr>
              <a:t>，否則以曠課論。</a:t>
            </a:r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395288" y="1889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6600" dirty="0">
                <a:solidFill>
                  <a:srgbClr val="08541C"/>
                </a:solidFill>
                <a:latin typeface="標楷體" pitchFamily="65" charset="-120"/>
                <a:ea typeface="標楷體" pitchFamily="65" charset="-120"/>
              </a:rPr>
              <a:t>學生請假規則</a:t>
            </a:r>
            <a:endParaRPr kumimoji="0" lang="zh-TW" altLang="en-US" sz="6600" dirty="0">
              <a:latin typeface="+mj-lt"/>
              <a:ea typeface="+mj-ea"/>
              <a:cs typeface="+mj-cs"/>
            </a:endParaRPr>
          </a:p>
        </p:txBody>
      </p:sp>
      <p:pic>
        <p:nvPicPr>
          <p:cNvPr id="26628" name="Picture 4" descr="C:\Users\User\Desktop\12241181_1053951701291501_180951622162214169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0" b="53802"/>
          <a:stretch>
            <a:fillRect/>
          </a:stretch>
        </p:blipFill>
        <p:spPr bwMode="auto">
          <a:xfrm>
            <a:off x="611188" y="4581525"/>
            <a:ext cx="7989887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矩形 2"/>
          <p:cNvSpPr>
            <a:spLocks noChangeArrowheads="1"/>
          </p:cNvSpPr>
          <p:nvPr/>
        </p:nvSpPr>
        <p:spPr bwMode="auto">
          <a:xfrm>
            <a:off x="144463" y="1104900"/>
            <a:ext cx="9036050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lnSpc>
                <a:spcPts val="33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b="1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‧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未依規定於返校上課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3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日內完成請假程序者懲處</a:t>
            </a:r>
            <a:endParaRPr lang="zh-TW" altLang="en-US" dirty="0">
              <a:latin typeface="標楷體" pitchFamily="65" charset="-120"/>
              <a:ea typeface="標楷體" pitchFamily="65" charset="-120"/>
              <a:cs typeface="新細明體" pitchFamily="18" charset="-120"/>
            </a:endParaRPr>
          </a:p>
          <a:p>
            <a:pPr marL="542925" indent="-542925">
              <a:lnSpc>
                <a:spcPts val="31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返校上課第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至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日完成請假者，需實施愛校服務兩次。</a:t>
            </a:r>
          </a:p>
          <a:p>
            <a:pPr marL="542925" indent="-542925">
              <a:lnSpc>
                <a:spcPts val="31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返校上課第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日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含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以上且曠課累積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節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含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以內者，記警告乙次。</a:t>
            </a:r>
          </a:p>
          <a:p>
            <a:pPr marL="542925" indent="-542925">
              <a:lnSpc>
                <a:spcPts val="31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(3)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返校上課第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日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含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以上且曠課累積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節以上者，每滿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節記警告乙次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7651" name="Picture 4" descr="C:\Users\User\Desktop\13096091_253855794967303_724080722640844271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9" b="34206"/>
          <a:stretch>
            <a:fillRect/>
          </a:stretch>
        </p:blipFill>
        <p:spPr bwMode="auto">
          <a:xfrm>
            <a:off x="1403350" y="4005263"/>
            <a:ext cx="6599238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標題 1"/>
          <p:cNvSpPr>
            <a:spLocks noGrp="1"/>
          </p:cNvSpPr>
          <p:nvPr>
            <p:ph type="title"/>
          </p:nvPr>
        </p:nvSpPr>
        <p:spPr>
          <a:xfrm>
            <a:off x="395288" y="115888"/>
            <a:ext cx="8229600" cy="908050"/>
          </a:xfrm>
        </p:spPr>
        <p:txBody>
          <a:bodyPr/>
          <a:lstStyle/>
          <a:p>
            <a:pPr eaLnBrk="1" hangingPunct="1"/>
            <a:r>
              <a:rPr lang="zh-TW" altLang="en-US" sz="6600">
                <a:solidFill>
                  <a:srgbClr val="08541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學生請假規則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標題 1"/>
          <p:cNvSpPr>
            <a:spLocks noGrp="1"/>
          </p:cNvSpPr>
          <p:nvPr>
            <p:ph type="title"/>
          </p:nvPr>
        </p:nvSpPr>
        <p:spPr>
          <a:xfrm>
            <a:off x="395288" y="115888"/>
            <a:ext cx="8229600" cy="908050"/>
          </a:xfrm>
        </p:spPr>
        <p:txBody>
          <a:bodyPr/>
          <a:lstStyle/>
          <a:p>
            <a:pPr eaLnBrk="1" hangingPunct="1"/>
            <a:r>
              <a:rPr lang="zh-TW" altLang="en-US" sz="6600">
                <a:solidFill>
                  <a:srgbClr val="08541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學生請假規則</a:t>
            </a:r>
          </a:p>
        </p:txBody>
      </p:sp>
      <p:sp>
        <p:nvSpPr>
          <p:cNvPr id="28675" name="矩形 2"/>
          <p:cNvSpPr>
            <a:spLocks noChangeArrowheads="1"/>
          </p:cNvSpPr>
          <p:nvPr/>
        </p:nvSpPr>
        <p:spPr bwMode="auto">
          <a:xfrm>
            <a:off x="179388" y="1406525"/>
            <a:ext cx="8785225" cy="5927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2913" indent="-4429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ts val="3500"/>
              </a:lnSpc>
              <a:spcBef>
                <a:spcPct val="0"/>
              </a:spcBef>
              <a:buNone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‧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學生缺課未經學校依請假規定核准給假者，為曠課。學生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曠課及事假之缺課節數合計達該科目全學期總修習節數三分之一者，該科目學期學業成績以零分計算。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但因學生或其家庭發生重大變故所請事假而缺課之節數，經提學生事務相關會議通過後，得不納入計算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500"/>
              </a:lnSpc>
              <a:spcBef>
                <a:spcPct val="0"/>
              </a:spcBef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學生請假，除公假外，每日以 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節課計算，全學期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缺課節數達修習總節數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1/2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，或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曠課累積達 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42 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節者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，經提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學生事務會議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通過後，應依據學生獎懲規定與相關程序進行適性輔導及適性教育處置（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如：改變學習環境、輔導學生休學、協助輔導學生轉學、轉介心理諮商、家長或監護人帶回管教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等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）。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500"/>
              </a:lnSpc>
              <a:spcBef>
                <a:spcPct val="0"/>
              </a:spcBef>
              <a:buNone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‧</a:t>
            </a:r>
          </a:p>
        </p:txBody>
      </p:sp>
      <p:pic>
        <p:nvPicPr>
          <p:cNvPr id="28676" name="Picture 3" descr="C:\Users\User\Desktop\1118472999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-100013"/>
            <a:ext cx="2016125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標題 1"/>
          <p:cNvSpPr>
            <a:spLocks noGrp="1"/>
          </p:cNvSpPr>
          <p:nvPr>
            <p:ph type="title"/>
          </p:nvPr>
        </p:nvSpPr>
        <p:spPr>
          <a:xfrm>
            <a:off x="468313" y="125413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6600">
                <a:solidFill>
                  <a:srgbClr val="08541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學生獎懲規定</a:t>
            </a:r>
          </a:p>
        </p:txBody>
      </p:sp>
      <p:sp>
        <p:nvSpPr>
          <p:cNvPr id="29699" name="內容版面配置區 2"/>
          <p:cNvSpPr>
            <a:spLocks noGrp="1"/>
          </p:cNvSpPr>
          <p:nvPr>
            <p:ph idx="1"/>
          </p:nvPr>
        </p:nvSpPr>
        <p:spPr>
          <a:xfrm>
            <a:off x="215900" y="1125538"/>
            <a:ext cx="9324975" cy="55880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學生之獎勵與懲罰，分下列各項：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TW" sz="3600" dirty="0"/>
              <a:t>‧</a:t>
            </a:r>
            <a:r>
              <a:rPr lang="zh-TW" altLang="en-US" sz="3600" b="1" dirty="0">
                <a:solidFill>
                  <a:srgbClr val="1308A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獎勵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嘉獎。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小功。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大功。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TW" sz="3600" dirty="0"/>
              <a:t>‧</a:t>
            </a:r>
            <a:r>
              <a:rPr lang="zh-TW" altLang="en-US" sz="3600" b="1" dirty="0">
                <a:solidFill>
                  <a:srgbClr val="1308A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懲罰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警告。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小過。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大過。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9700" name="Picture 2" descr="C:\Users\User\Desktop\49cf8092e03d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919538"/>
            <a:ext cx="5040312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內容版面配置區 2"/>
          <p:cNvSpPr>
            <a:spLocks noGrp="1"/>
          </p:cNvSpPr>
          <p:nvPr>
            <p:ph idx="1"/>
          </p:nvPr>
        </p:nvSpPr>
        <p:spPr>
          <a:xfrm>
            <a:off x="107950" y="1135063"/>
            <a:ext cx="8578850" cy="4525962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TW" altLang="en-US" sz="3600">
                <a:solidFill>
                  <a:srgbClr val="1308A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常見獎勵事項（嘉獎）：</a:t>
            </a:r>
            <a:endParaRPr lang="en-US" altLang="zh-TW" sz="3600">
              <a:solidFill>
                <a:srgbClr val="1308A8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TW" sz="3600">
                <a:solidFill>
                  <a:srgbClr val="1308A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sz="3600">
                <a:latin typeface="標楷體" panose="03000509000000000000" pitchFamily="65" charset="-120"/>
                <a:ea typeface="標楷體" panose="03000509000000000000" pitchFamily="65" charset="-120"/>
              </a:rPr>
              <a:t>團體活動確有成績表現者。</a:t>
            </a:r>
            <a:endParaRPr lang="en-US" altLang="zh-TW" sz="36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TW" sz="3600">
                <a:solidFill>
                  <a:srgbClr val="1308A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sz="3600">
                <a:latin typeface="標楷體" panose="03000509000000000000" pitchFamily="65" charset="-120"/>
                <a:ea typeface="標楷體" panose="03000509000000000000" pitchFamily="65" charset="-120"/>
              </a:rPr>
              <a:t>拾物不昧，其價值輕微者。</a:t>
            </a:r>
            <a:r>
              <a:rPr lang="en-US" altLang="zh-TW" sz="3600">
                <a:solidFill>
                  <a:srgbClr val="1308A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TW" sz="3600">
                <a:solidFill>
                  <a:srgbClr val="1308A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sz="3600">
                <a:latin typeface="標楷體" panose="03000509000000000000" pitchFamily="65" charset="-120"/>
                <a:ea typeface="標楷體" panose="03000509000000000000" pitchFamily="65" charset="-120"/>
              </a:rPr>
              <a:t>服務公勤特別盡職者。</a:t>
            </a:r>
            <a:endParaRPr lang="en-US" altLang="zh-TW" sz="3600">
              <a:solidFill>
                <a:srgbClr val="1308A8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TW" sz="3600">
                <a:solidFill>
                  <a:srgbClr val="1308A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sz="3600">
                <a:latin typeface="標楷體" panose="03000509000000000000" pitchFamily="65" charset="-120"/>
                <a:ea typeface="標楷體" panose="03000509000000000000" pitchFamily="65" charset="-120"/>
              </a:rPr>
              <a:t>代表學校參加</a:t>
            </a:r>
            <a:endParaRPr lang="en-US" altLang="zh-TW" sz="36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TW" sz="360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600">
                <a:latin typeface="標楷體" panose="03000509000000000000" pitchFamily="65" charset="-120"/>
                <a:ea typeface="標楷體" panose="03000509000000000000" pitchFamily="65" charset="-120"/>
              </a:rPr>
              <a:t>對外活動表現</a:t>
            </a:r>
            <a:endParaRPr lang="en-US" altLang="zh-TW" sz="36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TW" sz="360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600">
                <a:latin typeface="標楷體" panose="03000509000000000000" pitchFamily="65" charset="-120"/>
                <a:ea typeface="標楷體" panose="03000509000000000000" pitchFamily="65" charset="-120"/>
              </a:rPr>
              <a:t>優良者。</a:t>
            </a:r>
            <a:endParaRPr lang="zh-TW" altLang="en-US" sz="3600">
              <a:solidFill>
                <a:srgbClr val="1308A8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0723" name="Picture 4" descr="C:\Users\User\Desktop\1173665_1334237026603401_361259391501805242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" t="37212" r="11676" b="25578"/>
          <a:stretch>
            <a:fillRect/>
          </a:stretch>
        </p:blipFill>
        <p:spPr bwMode="auto">
          <a:xfrm>
            <a:off x="3419475" y="3917950"/>
            <a:ext cx="5561013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標題 1"/>
          <p:cNvSpPr>
            <a:spLocks noGrp="1"/>
          </p:cNvSpPr>
          <p:nvPr>
            <p:ph type="title"/>
          </p:nvPr>
        </p:nvSpPr>
        <p:spPr>
          <a:xfrm>
            <a:off x="468313" y="125413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6600">
                <a:solidFill>
                  <a:srgbClr val="08541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學生獎懲規定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內容版面配置區 2"/>
          <p:cNvSpPr>
            <a:spLocks noGrp="1"/>
          </p:cNvSpPr>
          <p:nvPr>
            <p:ph idx="1"/>
          </p:nvPr>
        </p:nvSpPr>
        <p:spPr>
          <a:xfrm>
            <a:off x="107950" y="1600200"/>
            <a:ext cx="8712200" cy="4924425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zh-TW" altLang="en-US" sz="3600" dirty="0">
                <a:solidFill>
                  <a:srgbClr val="1308A8"/>
                </a:solidFill>
                <a:latin typeface="標楷體" pitchFamily="65" charset="-120"/>
                <a:ea typeface="標楷體" pitchFamily="65" charset="-120"/>
              </a:rPr>
              <a:t>常見獎勵事項（小功）：</a:t>
            </a:r>
            <a:endParaRPr lang="en-US" altLang="zh-TW" sz="3600" dirty="0">
              <a:solidFill>
                <a:srgbClr val="1308A8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en-US" altLang="zh-TW" sz="3600" dirty="0">
                <a:solidFill>
                  <a:srgbClr val="1308A8"/>
                </a:solidFill>
                <a:latin typeface="標楷體" pitchFamily="65" charset="-120"/>
                <a:ea typeface="標楷體" pitchFamily="65" charset="-120"/>
              </a:rPr>
              <a:t>※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代表學校參加對外活動，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 indent="200025" eaLnBrk="1" hangingPunct="1">
              <a:buFont typeface="Arial" charset="0"/>
              <a:buNone/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而增進校譽者。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en-US" altLang="zh-TW" sz="3600" dirty="0">
                <a:solidFill>
                  <a:srgbClr val="1308A8"/>
                </a:solidFill>
                <a:latin typeface="標楷體" pitchFamily="65" charset="-120"/>
                <a:ea typeface="標楷體" pitchFamily="65" charset="-120"/>
              </a:rPr>
              <a:t>※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拾物不昧其價值貴重者。</a:t>
            </a:r>
            <a:endParaRPr lang="en-US" altLang="zh-TW" sz="3600" dirty="0">
              <a:solidFill>
                <a:srgbClr val="1308A8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en-US" altLang="zh-TW" sz="3600" dirty="0">
                <a:solidFill>
                  <a:srgbClr val="1308A8"/>
                </a:solidFill>
                <a:latin typeface="標楷體" pitchFamily="65" charset="-120"/>
                <a:ea typeface="標楷體" pitchFamily="65" charset="-120"/>
              </a:rPr>
              <a:t>※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其他優良行為合於小功者。</a:t>
            </a:r>
            <a:endParaRPr lang="zh-TW" altLang="en-US" sz="3600" dirty="0">
              <a:solidFill>
                <a:srgbClr val="1308A8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en-US" altLang="zh-TW" sz="3600" dirty="0">
                <a:solidFill>
                  <a:srgbClr val="1308A8"/>
                </a:solidFill>
                <a:latin typeface="標楷體" pitchFamily="65" charset="-120"/>
                <a:ea typeface="標楷體" pitchFamily="65" charset="-120"/>
              </a:rPr>
              <a:t>※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擔任各級幹部負責盡職，表現優異者。</a:t>
            </a:r>
            <a:r>
              <a:rPr lang="en-US" altLang="zh-TW" sz="3600" dirty="0">
                <a:solidFill>
                  <a:srgbClr val="1308A8"/>
                </a:solidFill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  <p:sp>
        <p:nvSpPr>
          <p:cNvPr id="31747" name="標題 1"/>
          <p:cNvSpPr>
            <a:spLocks noGrp="1"/>
          </p:cNvSpPr>
          <p:nvPr>
            <p:ph type="title"/>
          </p:nvPr>
        </p:nvSpPr>
        <p:spPr>
          <a:xfrm>
            <a:off x="468313" y="125413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6600">
                <a:solidFill>
                  <a:srgbClr val="08541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學生獎懲規定</a:t>
            </a:r>
          </a:p>
        </p:txBody>
      </p:sp>
      <p:pic>
        <p:nvPicPr>
          <p:cNvPr id="31748" name="Picture 2" descr="C:\Users\User\Desktop\13407096_1100242473366372_7513673752720032704_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" t="3333" r="4166"/>
          <a:stretch>
            <a:fillRect/>
          </a:stretch>
        </p:blipFill>
        <p:spPr bwMode="auto">
          <a:xfrm>
            <a:off x="5526088" y="1268413"/>
            <a:ext cx="3328987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內容版面配置區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525962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zh-TW" altLang="en-US" sz="3600" dirty="0">
                <a:solidFill>
                  <a:srgbClr val="1308A8"/>
                </a:solidFill>
                <a:latin typeface="標楷體" pitchFamily="65" charset="-120"/>
                <a:ea typeface="標楷體" pitchFamily="65" charset="-120"/>
              </a:rPr>
              <a:t>常見獎勵事項（大功）：</a:t>
            </a:r>
            <a:endParaRPr lang="en-US" altLang="zh-TW" sz="3600" dirty="0">
              <a:solidFill>
                <a:srgbClr val="1308A8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3300"/>
              </a:lnSpc>
              <a:buFont typeface="Arial" charset="0"/>
              <a:buNone/>
              <a:defRPr/>
            </a:pPr>
            <a:r>
              <a:rPr lang="en-US" altLang="zh-TW" dirty="0">
                <a:solidFill>
                  <a:srgbClr val="1308A8"/>
                </a:solidFill>
                <a:latin typeface="標楷體" pitchFamily="65" charset="-120"/>
                <a:ea typeface="標楷體" pitchFamily="65" charset="-120"/>
              </a:rPr>
              <a:t>※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參加各種服務，成績特優者。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3300"/>
              </a:lnSpc>
              <a:buFont typeface="Arial" charset="0"/>
              <a:buNone/>
              <a:defRPr/>
            </a:pPr>
            <a:r>
              <a:rPr lang="en-US" altLang="zh-TW" dirty="0">
                <a:solidFill>
                  <a:srgbClr val="1308A8"/>
                </a:solidFill>
                <a:latin typeface="標楷體" pitchFamily="65" charset="-120"/>
                <a:ea typeface="標楷體" pitchFamily="65" charset="-120"/>
              </a:rPr>
              <a:t>※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拾物不昧，其價值特別貴重者。</a:t>
            </a:r>
            <a:r>
              <a:rPr lang="en-US" altLang="zh-TW" dirty="0">
                <a:solidFill>
                  <a:srgbClr val="1308A8"/>
                </a:solidFill>
                <a:latin typeface="標楷體" pitchFamily="65" charset="-120"/>
                <a:ea typeface="標楷體" pitchFamily="65" charset="-120"/>
              </a:rPr>
              <a:t> </a:t>
            </a:r>
          </a:p>
          <a:p>
            <a:pPr marL="442913" indent="-442913" eaLnBrk="1" hangingPunct="1">
              <a:lnSpc>
                <a:spcPts val="3300"/>
              </a:lnSpc>
              <a:buFont typeface="Arial" charset="0"/>
              <a:buNone/>
              <a:defRPr/>
            </a:pPr>
            <a:r>
              <a:rPr lang="en-US" altLang="zh-TW" dirty="0">
                <a:solidFill>
                  <a:srgbClr val="1308A8"/>
                </a:solidFill>
                <a:latin typeface="標楷體" pitchFamily="65" charset="-120"/>
                <a:ea typeface="標楷體" pitchFamily="65" charset="-120"/>
              </a:rPr>
              <a:t>※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有特殊優良行為，足為全校學生之模範者。</a:t>
            </a:r>
            <a:endParaRPr lang="en-US" altLang="zh-TW" dirty="0">
              <a:solidFill>
                <a:srgbClr val="1308A8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3300"/>
              </a:lnSpc>
              <a:buFont typeface="Arial" charset="0"/>
              <a:buNone/>
              <a:defRPr/>
            </a:pPr>
            <a:r>
              <a:rPr lang="en-US" altLang="zh-TW" dirty="0">
                <a:solidFill>
                  <a:srgbClr val="1308A8"/>
                </a:solidFill>
                <a:latin typeface="標楷體" pitchFamily="65" charset="-120"/>
                <a:ea typeface="標楷體" pitchFamily="65" charset="-120"/>
              </a:rPr>
              <a:t>※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其他優良行為足於記大功者。</a:t>
            </a:r>
            <a:endParaRPr lang="zh-TW" altLang="en-US" dirty="0">
              <a:solidFill>
                <a:srgbClr val="1308A8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3300"/>
              </a:lnSpc>
              <a:buFont typeface="Arial" charset="0"/>
              <a:buNone/>
              <a:defRPr/>
            </a:pPr>
            <a:endParaRPr lang="zh-TW" altLang="en-US" dirty="0"/>
          </a:p>
        </p:txBody>
      </p:sp>
      <p:sp>
        <p:nvSpPr>
          <p:cNvPr id="32771" name="標題 1"/>
          <p:cNvSpPr>
            <a:spLocks noGrp="1"/>
          </p:cNvSpPr>
          <p:nvPr>
            <p:ph type="title"/>
          </p:nvPr>
        </p:nvSpPr>
        <p:spPr>
          <a:xfrm>
            <a:off x="468313" y="125413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6600">
                <a:solidFill>
                  <a:srgbClr val="08541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學生獎懲規定</a:t>
            </a:r>
          </a:p>
        </p:txBody>
      </p:sp>
      <p:pic>
        <p:nvPicPr>
          <p:cNvPr id="32772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49"/>
          <a:stretch>
            <a:fillRect/>
          </a:stretch>
        </p:blipFill>
        <p:spPr bwMode="auto">
          <a:xfrm>
            <a:off x="539750" y="4010025"/>
            <a:ext cx="8135938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內容版面配置區 2"/>
          <p:cNvSpPr>
            <a:spLocks noGrp="1"/>
          </p:cNvSpPr>
          <p:nvPr>
            <p:ph idx="1"/>
          </p:nvPr>
        </p:nvSpPr>
        <p:spPr>
          <a:xfrm>
            <a:off x="107950" y="1411288"/>
            <a:ext cx="9036050" cy="5473700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zh-TW" altLang="en-US" sz="4000" dirty="0">
                <a:solidFill>
                  <a:srgbClr val="1308A8"/>
                </a:solidFill>
                <a:latin typeface="標楷體" pitchFamily="65" charset="-120"/>
                <a:ea typeface="標楷體" pitchFamily="65" charset="-120"/>
              </a:rPr>
              <a:t>常見懲罰事項（</a:t>
            </a:r>
            <a:r>
              <a:rPr lang="zh-TW" altLang="en-US" sz="4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警告</a:t>
            </a:r>
            <a:r>
              <a:rPr lang="zh-TW" altLang="en-US" sz="4000" dirty="0">
                <a:solidFill>
                  <a:srgbClr val="1308A8"/>
                </a:solidFill>
                <a:latin typeface="標楷體" pitchFamily="65" charset="-120"/>
                <a:ea typeface="標楷體" pitchFamily="65" charset="-120"/>
              </a:rPr>
              <a:t>）：</a:t>
            </a:r>
            <a:endParaRPr lang="en-US" altLang="zh-TW" sz="4000" dirty="0">
              <a:solidFill>
                <a:srgbClr val="1308A8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en-US" altLang="zh-TW" sz="3000" dirty="0">
                <a:solidFill>
                  <a:srgbClr val="1308A8"/>
                </a:solidFill>
                <a:latin typeface="標楷體" pitchFamily="65" charset="-120"/>
                <a:ea typeface="標楷體" pitchFamily="65" charset="-120"/>
              </a:rPr>
              <a:t>※</a:t>
            </a:r>
            <a:r>
              <a:rPr lang="zh-TW" altLang="zh-TW" sz="3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不按時繳週記或作業者</a:t>
            </a:r>
            <a:r>
              <a:rPr lang="zh-TW" altLang="zh-TW" sz="3000" dirty="0">
                <a:latin typeface="標楷體" pitchFamily="65" charset="-120"/>
                <a:ea typeface="標楷體" pitchFamily="65" charset="-120"/>
              </a:rPr>
              <a:t>，經催繳</a:t>
            </a:r>
            <a:endParaRPr lang="en-US" altLang="zh-TW" sz="3000" dirty="0">
              <a:latin typeface="標楷體" pitchFamily="65" charset="-120"/>
              <a:ea typeface="標楷體" pitchFamily="65" charset="-120"/>
            </a:endParaRPr>
          </a:p>
          <a:p>
            <a:pPr indent="14288" eaLnBrk="1" hangingPunct="1">
              <a:buFont typeface="Arial" charset="0"/>
              <a:buNone/>
              <a:defRPr/>
            </a:pPr>
            <a:r>
              <a:rPr lang="zh-TW" altLang="zh-TW" sz="3000" dirty="0">
                <a:latin typeface="標楷體" pitchFamily="65" charset="-120"/>
                <a:ea typeface="標楷體" pitchFamily="65" charset="-120"/>
              </a:rPr>
              <a:t>期限內仍未繳交者。</a:t>
            </a:r>
            <a:endParaRPr lang="en-US" altLang="zh-TW" sz="3000" dirty="0">
              <a:solidFill>
                <a:srgbClr val="1308A8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TW" sz="3000" dirty="0">
                <a:solidFill>
                  <a:srgbClr val="1308A8"/>
                </a:solidFill>
                <a:latin typeface="標楷體" pitchFamily="65" charset="-120"/>
                <a:ea typeface="標楷體" pitchFamily="65" charset="-120"/>
              </a:rPr>
              <a:t>※</a:t>
            </a:r>
            <a:r>
              <a:rPr lang="zh-TW" altLang="zh-TW" sz="3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不遵守請假規則者</a:t>
            </a:r>
            <a:r>
              <a:rPr lang="zh-TW" altLang="zh-TW" sz="3000" dirty="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n-US" altLang="zh-TW" sz="3000" dirty="0">
                <a:solidFill>
                  <a:srgbClr val="1308A8"/>
                </a:solidFill>
                <a:latin typeface="標楷體" pitchFamily="65" charset="-120"/>
                <a:ea typeface="標楷體" pitchFamily="65" charset="-120"/>
              </a:rPr>
              <a:t>※</a:t>
            </a: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服務公勤不盡職者。</a:t>
            </a:r>
            <a:endParaRPr lang="en-US" altLang="zh-TW" sz="3000" dirty="0">
              <a:solidFill>
                <a:srgbClr val="1308A8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Font typeface="Arial" charset="0"/>
              <a:buNone/>
              <a:defRPr/>
            </a:pPr>
            <a:r>
              <a:rPr lang="en-US" altLang="zh-TW" sz="3000" dirty="0">
                <a:solidFill>
                  <a:srgbClr val="1308A8"/>
                </a:solidFill>
                <a:latin typeface="標楷體" pitchFamily="65" charset="-120"/>
                <a:ea typeface="標楷體" pitchFamily="65" charset="-120"/>
              </a:rPr>
              <a:t>※</a:t>
            </a: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不遵守</a:t>
            </a:r>
            <a:r>
              <a:rPr lang="zh-TW" altLang="en-US" sz="3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上課期間行動電話及呼叫器嚴禁開機</a:t>
            </a: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規定者</a:t>
            </a:r>
            <a:endParaRPr lang="zh-TW" altLang="zh-TW" sz="3000" dirty="0">
              <a:latin typeface="標楷體" pitchFamily="65" charset="-120"/>
              <a:ea typeface="標楷體" pitchFamily="65" charset="-120"/>
            </a:endParaRPr>
          </a:p>
          <a:p>
            <a:pPr>
              <a:buFont typeface="Arial" charset="0"/>
              <a:buNone/>
              <a:defRPr/>
            </a:pPr>
            <a:r>
              <a:rPr lang="en-US" altLang="zh-TW" sz="3000" dirty="0">
                <a:solidFill>
                  <a:srgbClr val="1308A8"/>
                </a:solidFill>
                <a:latin typeface="標楷體" pitchFamily="65" charset="-120"/>
                <a:ea typeface="標楷體" pitchFamily="65" charset="-120"/>
              </a:rPr>
              <a:t>※</a:t>
            </a:r>
            <a:r>
              <a:rPr lang="zh-TW" altLang="zh-TW" sz="3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擅入無人教室並擅動他人物品者</a:t>
            </a:r>
            <a:r>
              <a:rPr lang="zh-TW" altLang="zh-TW" sz="3000" dirty="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>
              <a:buFont typeface="Arial" charset="0"/>
              <a:buNone/>
              <a:defRPr/>
            </a:pPr>
            <a:endParaRPr lang="zh-TW" altLang="en-US" sz="40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3795" name="Picture 2" descr="C:\Users\User\Desktop\4444414_111228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125538"/>
            <a:ext cx="2951163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標題 1"/>
          <p:cNvSpPr>
            <a:spLocks noGrp="1"/>
          </p:cNvSpPr>
          <p:nvPr>
            <p:ph type="title"/>
          </p:nvPr>
        </p:nvSpPr>
        <p:spPr>
          <a:xfrm>
            <a:off x="468313" y="125413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6600">
                <a:solidFill>
                  <a:srgbClr val="08541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學生獎懲規定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6600">
                <a:solidFill>
                  <a:srgbClr val="1308A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講授大綱</a:t>
            </a:r>
          </a:p>
        </p:txBody>
      </p:sp>
      <p:sp>
        <p:nvSpPr>
          <p:cNvPr id="6147" name="內容版面配置區 2"/>
          <p:cNvSpPr>
            <a:spLocks noGrp="1"/>
          </p:cNvSpPr>
          <p:nvPr>
            <p:ph idx="1"/>
          </p:nvPr>
        </p:nvSpPr>
        <p:spPr>
          <a:xfrm>
            <a:off x="0" y="1241425"/>
            <a:ext cx="9144000" cy="5616575"/>
          </a:xfrm>
        </p:spPr>
        <p:txBody>
          <a:bodyPr/>
          <a:lstStyle/>
          <a:p>
            <a:pPr eaLnBrk="1" hangingPunct="1">
              <a:lnSpc>
                <a:spcPts val="55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3600" b="1" dirty="0">
                <a:solidFill>
                  <a:srgbClr val="08541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一、學生校園生活要求</a:t>
            </a:r>
            <a:endParaRPr lang="en-US" altLang="zh-TW" sz="3600" b="1" dirty="0">
              <a:solidFill>
                <a:srgbClr val="08541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55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3600" b="1" dirty="0">
                <a:solidFill>
                  <a:srgbClr val="08541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二、整齊、美觀的儀容</a:t>
            </a:r>
            <a:endParaRPr lang="en-US" altLang="zh-TW" sz="3600" b="1" dirty="0">
              <a:solidFill>
                <a:srgbClr val="08541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55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3600" b="1" dirty="0">
                <a:solidFill>
                  <a:srgbClr val="08541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三、學生請假規則</a:t>
            </a:r>
            <a:endParaRPr lang="en-US" altLang="zh-TW" sz="3600" b="1" dirty="0">
              <a:solidFill>
                <a:srgbClr val="08541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55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3600" b="1" dirty="0">
                <a:solidFill>
                  <a:srgbClr val="08541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四、學生獎懲實施要點</a:t>
            </a:r>
            <a:r>
              <a:rPr lang="en-US" altLang="zh-TW" sz="3600" b="1" dirty="0">
                <a:solidFill>
                  <a:srgbClr val="08541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rgbClr val="08541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含懲罰存記及銷過</a:t>
            </a:r>
            <a:r>
              <a:rPr lang="en-US" altLang="zh-TW" sz="3600" b="1" dirty="0">
                <a:solidFill>
                  <a:srgbClr val="08541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eaLnBrk="1" hangingPunct="1">
              <a:lnSpc>
                <a:spcPts val="55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3600" b="1" dirty="0">
                <a:solidFill>
                  <a:srgbClr val="08541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五、</a:t>
            </a:r>
            <a:r>
              <a:rPr lang="zh-TW" altLang="en-US" sz="3600" b="1" dirty="0">
                <a:solidFill>
                  <a:srgbClr val="08541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搭乘電梯小禮儀</a:t>
            </a:r>
            <a:endParaRPr lang="en-US" altLang="zh-TW" sz="3600" b="1" dirty="0">
              <a:solidFill>
                <a:srgbClr val="08541C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lnSpc>
                <a:spcPts val="55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3600" b="1" dirty="0">
                <a:solidFill>
                  <a:srgbClr val="08541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六、</a:t>
            </a:r>
            <a:r>
              <a:rPr lang="zh-TW" altLang="en-US" sz="3600" b="1" dirty="0">
                <a:solidFill>
                  <a:srgbClr val="08541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平平安安的出門，快快樂樂的回家</a:t>
            </a:r>
          </a:p>
          <a:p>
            <a:pPr eaLnBrk="1" hangingPunct="1">
              <a:lnSpc>
                <a:spcPts val="55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1" lang="zh-TW" altLang="en-US" sz="3600" b="1" dirty="0">
                <a:solidFill>
                  <a:srgbClr val="08541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七、防災教育、友善校園、防制藥物濫用及 </a:t>
            </a:r>
            <a:endParaRPr kumimoji="1" lang="en-US" altLang="zh-TW" sz="3600" b="1" dirty="0">
              <a:solidFill>
                <a:srgbClr val="08541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55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1" lang="en-US" altLang="zh-TW" sz="3600" b="1" dirty="0">
                <a:solidFill>
                  <a:srgbClr val="08541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kumimoji="1" lang="zh-TW" altLang="en-US" sz="3600" b="1">
                <a:solidFill>
                  <a:srgbClr val="08541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防治幫派滲入</a:t>
            </a:r>
            <a:r>
              <a:rPr kumimoji="1" lang="zh-TW" altLang="en-US" sz="3600" b="1" dirty="0">
                <a:solidFill>
                  <a:srgbClr val="08541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校園宣導活動</a:t>
            </a:r>
            <a:endParaRPr lang="zh-TW" altLang="en-US" sz="3600" b="1" dirty="0">
              <a:solidFill>
                <a:srgbClr val="08541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148" name="Picture 4" descr="F:\北一的晨光\19712830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1109663"/>
            <a:ext cx="43465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內容版面配置區 2"/>
          <p:cNvSpPr>
            <a:spLocks noGrp="1"/>
          </p:cNvSpPr>
          <p:nvPr>
            <p:ph idx="1"/>
          </p:nvPr>
        </p:nvSpPr>
        <p:spPr>
          <a:xfrm>
            <a:off x="107950" y="1223963"/>
            <a:ext cx="8856663" cy="594995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TW" altLang="en-US" sz="3600">
                <a:solidFill>
                  <a:srgbClr val="1308A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常見懲罰事項（</a:t>
            </a:r>
            <a:r>
              <a:rPr lang="zh-TW" altLang="en-US" sz="36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小過</a:t>
            </a:r>
            <a:r>
              <a:rPr lang="zh-TW" altLang="en-US" sz="3600">
                <a:solidFill>
                  <a:srgbClr val="1308A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）：</a:t>
            </a:r>
            <a:endParaRPr lang="en-US" altLang="zh-TW" sz="3600">
              <a:solidFill>
                <a:srgbClr val="1308A8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600"/>
              </a:lnSpc>
              <a:buFont typeface="Arial" panose="020B0604020202020204" pitchFamily="34" charset="0"/>
              <a:buNone/>
            </a:pPr>
            <a:r>
              <a:rPr lang="en-US" altLang="zh-TW" sz="3600">
                <a:solidFill>
                  <a:srgbClr val="1308A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sz="36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欺騙行為</a:t>
            </a:r>
            <a:r>
              <a:rPr lang="zh-TW" altLang="en-US" sz="3600">
                <a:latin typeface="標楷體" panose="03000509000000000000" pitchFamily="65" charset="-120"/>
                <a:ea typeface="標楷體" panose="03000509000000000000" pitchFamily="65" charset="-120"/>
              </a:rPr>
              <a:t>情節</a:t>
            </a:r>
            <a:r>
              <a:rPr lang="zh-TW" altLang="en-US" sz="36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輕微</a:t>
            </a:r>
            <a:r>
              <a:rPr lang="zh-TW" altLang="en-US" sz="3600">
                <a:latin typeface="標楷體" panose="03000509000000000000" pitchFamily="65" charset="-120"/>
                <a:ea typeface="標楷體" panose="03000509000000000000" pitchFamily="65" charset="-120"/>
              </a:rPr>
              <a:t>者。</a:t>
            </a:r>
          </a:p>
          <a:p>
            <a:pPr>
              <a:lnSpc>
                <a:spcPts val="3600"/>
              </a:lnSpc>
              <a:buFont typeface="Arial" panose="020B0604020202020204" pitchFamily="34" charset="0"/>
              <a:buNone/>
            </a:pPr>
            <a:r>
              <a:rPr lang="en-US" altLang="zh-TW" sz="3600">
                <a:solidFill>
                  <a:srgbClr val="1308A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sz="36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不按規定進出校區者</a:t>
            </a:r>
            <a:r>
              <a:rPr lang="zh-TW" altLang="en-US" sz="360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>
              <a:lnSpc>
                <a:spcPts val="3600"/>
              </a:lnSpc>
              <a:buFont typeface="Arial" panose="020B0604020202020204" pitchFamily="34" charset="0"/>
              <a:buNone/>
            </a:pPr>
            <a:r>
              <a:rPr lang="en-US" altLang="zh-TW" sz="3600">
                <a:solidFill>
                  <a:srgbClr val="1308A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sz="36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試場違規情節輕微者</a:t>
            </a:r>
            <a:r>
              <a:rPr lang="zh-TW" altLang="en-US" sz="360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6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600"/>
              </a:lnSpc>
              <a:buFont typeface="Arial" panose="020B0604020202020204" pitchFamily="34" charset="0"/>
              <a:buNone/>
            </a:pPr>
            <a:r>
              <a:rPr lang="en-US" altLang="zh-TW" sz="3600">
                <a:solidFill>
                  <a:srgbClr val="1308A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sz="36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不假離校外出者</a:t>
            </a:r>
            <a:r>
              <a:rPr lang="zh-TW" altLang="en-US" sz="360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6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600"/>
              </a:lnSpc>
              <a:buFont typeface="Arial" panose="020B0604020202020204" pitchFamily="34" charset="0"/>
              <a:buNone/>
            </a:pPr>
            <a:r>
              <a:rPr lang="en-US" altLang="zh-TW" sz="3600">
                <a:solidFill>
                  <a:srgbClr val="1308A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sz="36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無故不參加集會者</a:t>
            </a:r>
            <a:r>
              <a:rPr lang="zh-TW" altLang="en-US" sz="360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6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600"/>
              </a:lnSpc>
              <a:buFont typeface="Arial" panose="020B0604020202020204" pitchFamily="34" charset="0"/>
              <a:buNone/>
            </a:pPr>
            <a:r>
              <a:rPr lang="en-US" altLang="zh-TW" sz="3600">
                <a:solidFill>
                  <a:srgbClr val="1308A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sz="36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不服從榮服團或班級幹部糾正者</a:t>
            </a:r>
            <a:r>
              <a:rPr lang="zh-TW" altLang="en-US" sz="360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6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600"/>
              </a:lnSpc>
              <a:buFont typeface="Arial" panose="020B0604020202020204" pitchFamily="34" charset="0"/>
              <a:buNone/>
            </a:pPr>
            <a:r>
              <a:rPr lang="en-US" altLang="zh-TW" sz="3600">
                <a:solidFill>
                  <a:srgbClr val="1308A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sz="36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擔任班級幹部不負責盡職</a:t>
            </a:r>
            <a:r>
              <a:rPr lang="zh-TW" altLang="en-US" sz="3600">
                <a:latin typeface="標楷體" panose="03000509000000000000" pitchFamily="65" charset="-120"/>
                <a:ea typeface="標楷體" panose="03000509000000000000" pitchFamily="65" charset="-120"/>
              </a:rPr>
              <a:t>，影響工作推</a:t>
            </a:r>
            <a:endParaRPr lang="en-US" altLang="zh-TW" sz="36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600"/>
              </a:lnSpc>
              <a:buFont typeface="Arial" panose="020B0604020202020204" pitchFamily="34" charset="0"/>
              <a:buNone/>
            </a:pPr>
            <a:r>
              <a:rPr lang="en-US" altLang="zh-TW" sz="360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600">
                <a:latin typeface="標楷體" panose="03000509000000000000" pitchFamily="65" charset="-120"/>
                <a:ea typeface="標楷體" panose="03000509000000000000" pitchFamily="65" charset="-120"/>
              </a:rPr>
              <a:t>展者。</a:t>
            </a:r>
            <a:endParaRPr lang="en-US" altLang="zh-TW" sz="3600">
              <a:solidFill>
                <a:srgbClr val="1308A8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Arial" panose="020B0604020202020204" pitchFamily="34" charset="0"/>
              <a:buNone/>
            </a:pPr>
            <a:endParaRPr lang="zh-TW" altLang="en-US" sz="4000">
              <a:solidFill>
                <a:srgbClr val="1308A8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Arial" panose="020B0604020202020204" pitchFamily="34" charset="0"/>
              <a:buNone/>
            </a:pPr>
            <a:endParaRPr lang="zh-TW" altLang="en-US"/>
          </a:p>
        </p:txBody>
      </p:sp>
      <p:sp>
        <p:nvSpPr>
          <p:cNvPr id="34819" name="標題 1"/>
          <p:cNvSpPr>
            <a:spLocks noGrp="1"/>
          </p:cNvSpPr>
          <p:nvPr>
            <p:ph type="title"/>
          </p:nvPr>
        </p:nvSpPr>
        <p:spPr>
          <a:xfrm>
            <a:off x="468313" y="125413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6600">
                <a:solidFill>
                  <a:srgbClr val="08541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學生獎懲規定</a:t>
            </a:r>
          </a:p>
        </p:txBody>
      </p:sp>
      <p:pic>
        <p:nvPicPr>
          <p:cNvPr id="34820" name="Picture 2" descr="C:\Users\User\Desktop\600_phpQhxW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>
            <a:fillRect/>
          </a:stretch>
        </p:blipFill>
        <p:spPr bwMode="auto">
          <a:xfrm>
            <a:off x="5435600" y="1404938"/>
            <a:ext cx="3024188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內容版面配置區 2"/>
          <p:cNvSpPr>
            <a:spLocks noGrp="1"/>
          </p:cNvSpPr>
          <p:nvPr>
            <p:ph idx="1"/>
          </p:nvPr>
        </p:nvSpPr>
        <p:spPr>
          <a:xfrm>
            <a:off x="457200" y="1711325"/>
            <a:ext cx="8229600" cy="45259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TW" altLang="en-US" sz="3600">
                <a:solidFill>
                  <a:srgbClr val="1308A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常見懲罰事項（</a:t>
            </a:r>
            <a:r>
              <a:rPr lang="zh-TW" altLang="en-US" sz="36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大過</a:t>
            </a:r>
            <a:r>
              <a:rPr lang="zh-TW" altLang="en-US" sz="3600">
                <a:solidFill>
                  <a:srgbClr val="1308A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）：</a:t>
            </a:r>
            <a:endParaRPr lang="en-US" altLang="zh-TW" sz="3600">
              <a:solidFill>
                <a:srgbClr val="1308A8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TW" sz="3600">
                <a:solidFill>
                  <a:srgbClr val="1308A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sz="36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考試舞弊者</a:t>
            </a:r>
            <a:r>
              <a:rPr lang="zh-TW" altLang="en-US" sz="360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6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TW" sz="3600">
                <a:solidFill>
                  <a:srgbClr val="1308A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sz="36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竊盜行為情節輕微</a:t>
            </a:r>
            <a:r>
              <a:rPr lang="zh-TW" altLang="en-US" sz="3600">
                <a:latin typeface="標楷體" panose="03000509000000000000" pitchFamily="65" charset="-120"/>
                <a:ea typeface="標楷體" panose="03000509000000000000" pitchFamily="65" charset="-120"/>
              </a:rPr>
              <a:t>者。</a:t>
            </a:r>
            <a:endParaRPr lang="en-US" altLang="zh-TW" sz="3600">
              <a:solidFill>
                <a:srgbClr val="1308A8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TW" sz="3600">
                <a:solidFill>
                  <a:srgbClr val="1308A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sz="36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冒用或偽造文書、印章或塗改</a:t>
            </a:r>
            <a:endParaRPr lang="en-US" altLang="zh-TW" sz="3600" b="1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TW" sz="36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6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文件、考試成績者。</a:t>
            </a:r>
            <a:endParaRPr lang="en-US" altLang="zh-TW" sz="3600" b="1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TW" sz="36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於遲到時冒簽他人姓名或非本人學生證</a:t>
            </a:r>
            <a:r>
              <a:rPr lang="en-US" altLang="zh-TW" sz="36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>
              <a:buFont typeface="Arial" panose="020B0604020202020204" pitchFamily="34" charset="0"/>
              <a:buNone/>
            </a:pPr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5843" name="Picture 2" descr="C:\Users\User\Desktop\600_phpQhxW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>
            <a:fillRect/>
          </a:stretch>
        </p:blipFill>
        <p:spPr bwMode="auto">
          <a:xfrm>
            <a:off x="6011863" y="1763713"/>
            <a:ext cx="3024187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標題 1"/>
          <p:cNvSpPr>
            <a:spLocks noGrp="1"/>
          </p:cNvSpPr>
          <p:nvPr>
            <p:ph type="title"/>
          </p:nvPr>
        </p:nvSpPr>
        <p:spPr>
          <a:xfrm>
            <a:off x="468313" y="125413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6600">
                <a:solidFill>
                  <a:srgbClr val="08541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學生獎懲規定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內容版面配置區 2"/>
          <p:cNvSpPr>
            <a:spLocks noGrp="1"/>
          </p:cNvSpPr>
          <p:nvPr>
            <p:ph idx="1"/>
          </p:nvPr>
        </p:nvSpPr>
        <p:spPr>
          <a:xfrm>
            <a:off x="287338" y="1225550"/>
            <a:ext cx="8821737" cy="6019800"/>
          </a:xfrm>
        </p:spPr>
        <p:txBody>
          <a:bodyPr/>
          <a:lstStyle/>
          <a:p>
            <a:pPr marL="539750" indent="-539750">
              <a:lnSpc>
                <a:spcPts val="4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en-US" altLang="zh-TW" sz="4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※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凡</a:t>
            </a:r>
            <a:r>
              <a:rPr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初犯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校規學生，經考查</a:t>
            </a:r>
            <a:r>
              <a:rPr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確有悔悟及改過自新之誠意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者。</a:t>
            </a:r>
          </a:p>
          <a:p>
            <a:pPr marL="442913" indent="-442913">
              <a:lnSpc>
                <a:spcPts val="4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en-US" altLang="zh-TW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※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由學生</a:t>
            </a:r>
            <a:r>
              <a:rPr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本人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或法定監護人申請。</a:t>
            </a:r>
          </a:p>
          <a:p>
            <a:pPr marL="442913" indent="-442913">
              <a:lnSpc>
                <a:spcPts val="4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en-US" altLang="zh-TW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※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請申請人至學務處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 marL="442913" indent="0">
              <a:lnSpc>
                <a:spcPts val="4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填妥</a:t>
            </a:r>
            <a:r>
              <a:rPr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懲罰存記申請</a:t>
            </a:r>
            <a:endParaRPr lang="en-US" altLang="zh-TW" sz="36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442913" indent="0">
              <a:lnSpc>
                <a:spcPts val="4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表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送請有關人員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該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 marL="442913" indent="0">
              <a:lnSpc>
                <a:spcPts val="4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生導師、授課老師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 marL="442913" indent="0">
              <a:lnSpc>
                <a:spcPts val="4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、教官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副署後，送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 marL="442913" indent="0">
              <a:lnSpc>
                <a:spcPts val="4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生輔組辦理。</a:t>
            </a:r>
          </a:p>
        </p:txBody>
      </p:sp>
      <p:sp>
        <p:nvSpPr>
          <p:cNvPr id="36867" name="標題 1"/>
          <p:cNvSpPr txBox="1">
            <a:spLocks/>
          </p:cNvSpPr>
          <p:nvPr/>
        </p:nvSpPr>
        <p:spPr bwMode="auto">
          <a:xfrm>
            <a:off x="323850" y="125413"/>
            <a:ext cx="86407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6600">
                <a:solidFill>
                  <a:srgbClr val="08541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</a:t>
            </a:r>
            <a:r>
              <a:rPr lang="zh-TW" altLang="en-US" sz="66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懲罰存記</a:t>
            </a:r>
            <a:r>
              <a:rPr lang="zh-TW" altLang="en-US" sz="6600">
                <a:solidFill>
                  <a:srgbClr val="08541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處理辦法</a:t>
            </a:r>
            <a:endParaRPr kumimoji="0" lang="zh-TW" altLang="en-US" sz="6600">
              <a:solidFill>
                <a:srgbClr val="08541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6868" name="Picture 2" descr="C:\Users\User\Desktop\13388463_1734495490139976_162954423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6" b="16878"/>
          <a:stretch>
            <a:fillRect/>
          </a:stretch>
        </p:blipFill>
        <p:spPr bwMode="auto">
          <a:xfrm>
            <a:off x="4859338" y="2924175"/>
            <a:ext cx="410527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內容版面配置區 2"/>
          <p:cNvSpPr>
            <a:spLocks noGrp="1"/>
          </p:cNvSpPr>
          <p:nvPr>
            <p:ph idx="1"/>
          </p:nvPr>
        </p:nvSpPr>
        <p:spPr>
          <a:xfrm>
            <a:off x="395288" y="1206500"/>
            <a:ext cx="8569325" cy="4525963"/>
          </a:xfrm>
        </p:spPr>
        <p:txBody>
          <a:bodyPr/>
          <a:lstStyle/>
          <a:p>
            <a:pPr>
              <a:lnSpc>
                <a:spcPts val="4000"/>
              </a:lnSpc>
              <a:buFont typeface="Arial" charset="0"/>
              <a:buNone/>
              <a:defRPr/>
            </a:pPr>
            <a:r>
              <a:rPr lang="en-US" altLang="zh-TW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※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考查期限：自申請日起算</a:t>
            </a:r>
          </a:p>
          <a:p>
            <a:pPr>
              <a:lnSpc>
                <a:spcPts val="4000"/>
              </a:lnSpc>
              <a:buFont typeface="Arial" charset="0"/>
              <a:buNone/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◎</a:t>
            </a:r>
            <a:r>
              <a:rPr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警告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處分：滿</a:t>
            </a:r>
            <a:r>
              <a:rPr lang="zh-TW" altLang="en-US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二</a:t>
            </a:r>
            <a:r>
              <a:rPr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個月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以上</a:t>
            </a:r>
          </a:p>
          <a:p>
            <a:pPr>
              <a:lnSpc>
                <a:spcPts val="4000"/>
              </a:lnSpc>
              <a:buFont typeface="Arial" charset="0"/>
              <a:buNone/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◎</a:t>
            </a:r>
            <a:r>
              <a:rPr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小過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處分：滿</a:t>
            </a:r>
            <a:r>
              <a:rPr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六個月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以上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000"/>
              </a:lnSpc>
              <a:buFont typeface="Arial" charset="0"/>
              <a:buNone/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◎</a:t>
            </a:r>
            <a:r>
              <a:rPr lang="zh-TW" altLang="en-US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大</a:t>
            </a:r>
            <a:r>
              <a:rPr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過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處分：依學生獎懲委員會決議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 marL="442913" indent="-442913">
              <a:lnSpc>
                <a:spcPts val="4000"/>
              </a:lnSpc>
              <a:buFont typeface="Arial" charset="0"/>
              <a:buNone/>
              <a:defRPr/>
            </a:pPr>
            <a:r>
              <a:rPr lang="en-US" altLang="zh-TW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※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凡申請存記之學生，於考查期間</a:t>
            </a:r>
            <a:r>
              <a:rPr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再次觸犯校規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者，註銷申請</a:t>
            </a:r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。</a:t>
            </a:r>
          </a:p>
        </p:txBody>
      </p:sp>
      <p:sp>
        <p:nvSpPr>
          <p:cNvPr id="37891" name="標題 1"/>
          <p:cNvSpPr txBox="1">
            <a:spLocks/>
          </p:cNvSpPr>
          <p:nvPr/>
        </p:nvSpPr>
        <p:spPr bwMode="auto">
          <a:xfrm>
            <a:off x="323850" y="125413"/>
            <a:ext cx="86407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6600">
                <a:solidFill>
                  <a:srgbClr val="08541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</a:t>
            </a:r>
            <a:r>
              <a:rPr lang="zh-TW" altLang="en-US" sz="66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懲罰存記</a:t>
            </a:r>
            <a:r>
              <a:rPr lang="zh-TW" altLang="en-US" sz="6600">
                <a:solidFill>
                  <a:srgbClr val="08541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處理辦法</a:t>
            </a:r>
            <a:endParaRPr kumimoji="0" lang="zh-TW" altLang="en-US" sz="6600">
              <a:solidFill>
                <a:srgbClr val="08541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7892" name="Picture 2" descr="C:\Users\User\Desktop\tumblr_inline_oc931oJykE1t8ukin_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5"/>
          <a:stretch>
            <a:fillRect/>
          </a:stretch>
        </p:blipFill>
        <p:spPr bwMode="auto">
          <a:xfrm>
            <a:off x="5032066" y="4571702"/>
            <a:ext cx="4003985" cy="215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標題 1"/>
          <p:cNvSpPr txBox="1">
            <a:spLocks/>
          </p:cNvSpPr>
          <p:nvPr/>
        </p:nvSpPr>
        <p:spPr bwMode="auto">
          <a:xfrm>
            <a:off x="323850" y="125413"/>
            <a:ext cx="86407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6600">
                <a:solidFill>
                  <a:srgbClr val="08541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服務</a:t>
            </a:r>
            <a:r>
              <a:rPr lang="zh-TW" altLang="en-US" sz="66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行善銷過</a:t>
            </a:r>
            <a:r>
              <a:rPr lang="zh-TW" altLang="en-US" sz="6600">
                <a:solidFill>
                  <a:srgbClr val="08541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實施辦法</a:t>
            </a:r>
            <a:endParaRPr kumimoji="0" lang="zh-TW" altLang="en-US" sz="6600">
              <a:solidFill>
                <a:srgbClr val="08541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250825" y="1225550"/>
            <a:ext cx="882173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2913" indent="-442913">
              <a:buFont typeface="Arial" charset="0"/>
              <a:buNone/>
              <a:defRPr/>
            </a:pPr>
            <a:r>
              <a:rPr lang="en-US" altLang="zh-TW" dirty="0">
                <a:solidFill>
                  <a:srgbClr val="FF0000"/>
                </a:solidFill>
              </a:rPr>
              <a:t>※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凡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核定懲罰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並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有記錄之學生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，經考查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確有改過自新、積極向上之具體事實，且在考核期懲間未再違反任何校規者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442913" indent="-442913">
              <a:lnSpc>
                <a:spcPts val="4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kumimoji="0" lang="en-US" altLang="zh-TW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※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由學生</a:t>
            </a:r>
            <a:r>
              <a:rPr kumimoji="0"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本人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或法定監護人提出申請。</a:t>
            </a:r>
          </a:p>
          <a:p>
            <a:pPr marL="442913" indent="-442913">
              <a:lnSpc>
                <a:spcPts val="4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kumimoji="0" lang="en-US" altLang="zh-TW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※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請申請人至學務處填妥</a:t>
            </a:r>
            <a:endParaRPr kumimoji="0"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442913" indent="0">
              <a:lnSpc>
                <a:spcPts val="4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服務行善銷過申請表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送</a:t>
            </a:r>
            <a:endParaRPr kumimoji="0"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442913" indent="0">
              <a:lnSpc>
                <a:spcPts val="4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請有關人員</a:t>
            </a:r>
            <a:r>
              <a:rPr kumimoji="0" lang="en-US" altLang="zh-TW" dirty="0"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該生導師</a:t>
            </a:r>
            <a:endParaRPr kumimoji="0"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442913" indent="0">
              <a:lnSpc>
                <a:spcPts val="4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、授課老師、教官</a:t>
            </a:r>
            <a:r>
              <a:rPr kumimoji="0" lang="en-US" altLang="zh-TW" dirty="0">
                <a:latin typeface="標楷體" pitchFamily="65" charset="-120"/>
                <a:ea typeface="標楷體" pitchFamily="65" charset="-120"/>
              </a:rPr>
              <a:t>)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副</a:t>
            </a:r>
            <a:endParaRPr kumimoji="0"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442913" indent="0">
              <a:lnSpc>
                <a:spcPts val="4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署後，送生輔組辦理。</a:t>
            </a:r>
          </a:p>
        </p:txBody>
      </p:sp>
      <p:pic>
        <p:nvPicPr>
          <p:cNvPr id="38916" name="Picture 2" descr="C:\Users\User\Desktop\56b2ba40b43c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6" r="12714"/>
          <a:stretch>
            <a:fillRect/>
          </a:stretch>
        </p:blipFill>
        <p:spPr bwMode="auto">
          <a:xfrm>
            <a:off x="4805363" y="3240088"/>
            <a:ext cx="4230687" cy="400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內容版面配置區 2"/>
          <p:cNvSpPr>
            <a:spLocks noGrp="1"/>
          </p:cNvSpPr>
          <p:nvPr>
            <p:ph idx="1"/>
          </p:nvPr>
        </p:nvSpPr>
        <p:spPr>
          <a:xfrm>
            <a:off x="179388" y="1125538"/>
            <a:ext cx="8964612" cy="4525962"/>
          </a:xfrm>
        </p:spPr>
        <p:txBody>
          <a:bodyPr/>
          <a:lstStyle/>
          <a:p>
            <a:pPr marL="442913" indent="-442913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受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警告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處分者由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一人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副署，受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小過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處分者由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二人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副署，受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大過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處分者由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三人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副署。</a:t>
            </a:r>
          </a:p>
          <a:p>
            <a:pPr marL="442913" indent="-442913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於考核期間內未再觸犯校規，且有具體之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服務行善事實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，經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副署師長及導師確認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後，始得註銷。</a:t>
            </a:r>
          </a:p>
          <a:p>
            <a:pPr marL="442913" indent="-442913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考核期限：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42913" indent="-442913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不含寒、暑假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</a:p>
          <a:p>
            <a:pPr marL="442913" indent="-442913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警告一個月，</a:t>
            </a:r>
            <a:endParaRPr lang="en-US" altLang="zh-TW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42913" indent="-442913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小過三個月，</a:t>
            </a:r>
            <a:endParaRPr lang="en-US" altLang="zh-TW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42913" indent="-442913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大過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依學生獎懲委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  <a:p>
            <a:pPr marL="442913" indent="-442913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員會決議專案處理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39939" name="Picture 3" descr="C:\Users\User\Desktop\12195934_1204048136276984_62543534265815072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174" y="3284984"/>
            <a:ext cx="4918827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標題 1"/>
          <p:cNvSpPr txBox="1">
            <a:spLocks/>
          </p:cNvSpPr>
          <p:nvPr/>
        </p:nvSpPr>
        <p:spPr bwMode="auto">
          <a:xfrm>
            <a:off x="323850" y="125413"/>
            <a:ext cx="86407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6600">
                <a:solidFill>
                  <a:srgbClr val="08541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服務</a:t>
            </a:r>
            <a:r>
              <a:rPr lang="zh-TW" altLang="en-US" sz="66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行善銷過</a:t>
            </a:r>
            <a:r>
              <a:rPr lang="zh-TW" altLang="en-US" sz="6600">
                <a:solidFill>
                  <a:srgbClr val="08541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實施辦法</a:t>
            </a:r>
            <a:endParaRPr kumimoji="0" lang="zh-TW" altLang="en-US" sz="6600">
              <a:solidFill>
                <a:srgbClr val="08541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ChangeArrowheads="1"/>
          </p:cNvSpPr>
          <p:nvPr/>
        </p:nvSpPr>
        <p:spPr bwMode="auto">
          <a:xfrm>
            <a:off x="468313" y="1196975"/>
            <a:ext cx="8785225" cy="547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715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715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715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715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715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715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715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715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715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ts val="35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禮讓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教職員工、來賓及身障同學</a:t>
            </a:r>
            <a:r>
              <a:rPr lang="zh-TW" altLang="en-US" b="1" dirty="0">
                <a:solidFill>
                  <a:srgbClr val="3736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優先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使用</a:t>
            </a:r>
          </a:p>
          <a:p>
            <a:pPr>
              <a:lnSpc>
                <a:spcPts val="35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請優先給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擔任公勤之學生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使用電梯：</a:t>
            </a:r>
          </a:p>
          <a:p>
            <a:pPr>
              <a:lnSpc>
                <a:spcPts val="35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(1)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受師長指派執行之事項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需搭乘電梯。</a:t>
            </a:r>
          </a:p>
          <a:p>
            <a:pPr>
              <a:lnSpc>
                <a:spcPts val="35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(2)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抬送熱食或抬送資源回收籃、大型垃圾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</a:p>
          <a:p>
            <a:pPr>
              <a:lnSpc>
                <a:spcPts val="35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3.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另學珠樓左側之無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63538" indent="87313">
              <a:lnSpc>
                <a:spcPts val="3500"/>
              </a:lnSpc>
              <a:spcBef>
                <a:spcPct val="0"/>
              </a:spcBef>
              <a:buFontTx/>
              <a:buNone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障礙電梯為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師長優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indent="450850">
              <a:lnSpc>
                <a:spcPts val="3500"/>
              </a:lnSpc>
              <a:spcBef>
                <a:spcPct val="0"/>
              </a:spcBef>
              <a:buFontTx/>
              <a:buNone/>
              <a:defRPr/>
            </a:pP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先搭乘，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並請大家</a:t>
            </a:r>
            <a:endParaRPr lang="en-US" altLang="zh-TW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indent="450850">
              <a:lnSpc>
                <a:spcPts val="3500"/>
              </a:lnSpc>
              <a:spcBef>
                <a:spcPct val="0"/>
              </a:spcBef>
              <a:buFontTx/>
              <a:buNone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共同遵守搭乘禮儀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indent="450850">
              <a:lnSpc>
                <a:spcPts val="3500"/>
              </a:lnSpc>
              <a:spcBef>
                <a:spcPct val="0"/>
              </a:spcBef>
              <a:buFontTx/>
              <a:buNone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，落實節能環保，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indent="450850">
              <a:lnSpc>
                <a:spcPts val="3500"/>
              </a:lnSpc>
              <a:spcBef>
                <a:spcPct val="0"/>
              </a:spcBef>
              <a:buFontTx/>
              <a:buNone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多走樓梯、少搭電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indent="450850">
              <a:lnSpc>
                <a:spcPts val="3500"/>
              </a:lnSpc>
              <a:spcBef>
                <a:spcPct val="0"/>
              </a:spcBef>
              <a:buFontTx/>
              <a:buNone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梯，齊為綠園盡心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indent="450850">
              <a:lnSpc>
                <a:spcPts val="3500"/>
              </a:lnSpc>
              <a:spcBef>
                <a:spcPct val="0"/>
              </a:spcBef>
              <a:buFontTx/>
              <a:buNone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力。</a:t>
            </a:r>
          </a:p>
        </p:txBody>
      </p:sp>
      <p:sp>
        <p:nvSpPr>
          <p:cNvPr id="40963" name="標題 1"/>
          <p:cNvSpPr txBox="1">
            <a:spLocks/>
          </p:cNvSpPr>
          <p:nvPr/>
        </p:nvSpPr>
        <p:spPr bwMode="auto">
          <a:xfrm>
            <a:off x="323850" y="125413"/>
            <a:ext cx="86407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6600" b="1">
                <a:solidFill>
                  <a:srgbClr val="10862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搭乘電梯小禮儀</a:t>
            </a:r>
          </a:p>
        </p:txBody>
      </p:sp>
      <p:pic>
        <p:nvPicPr>
          <p:cNvPr id="40964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213100"/>
            <a:ext cx="4608513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標題 1"/>
          <p:cNvSpPr>
            <a:spLocks noGrp="1"/>
          </p:cNvSpPr>
          <p:nvPr>
            <p:ph type="title"/>
          </p:nvPr>
        </p:nvSpPr>
        <p:spPr>
          <a:xfrm>
            <a:off x="179388" y="0"/>
            <a:ext cx="8785225" cy="1417638"/>
          </a:xfrm>
        </p:spPr>
        <p:txBody>
          <a:bodyPr/>
          <a:lstStyle/>
          <a:p>
            <a:pPr algn="l"/>
            <a:r>
              <a:rPr lang="zh-TW" altLang="en-US" b="1">
                <a:solidFill>
                  <a:srgbClr val="10862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平平安安的出門，快快樂樂的回家</a:t>
            </a:r>
          </a:p>
        </p:txBody>
      </p:sp>
      <p:sp>
        <p:nvSpPr>
          <p:cNvPr id="43011" name="內容版面配置區 2"/>
          <p:cNvSpPr>
            <a:spLocks noGrp="1"/>
          </p:cNvSpPr>
          <p:nvPr>
            <p:ph idx="1"/>
          </p:nvPr>
        </p:nvSpPr>
        <p:spPr>
          <a:xfrm>
            <a:off x="250825" y="1052513"/>
            <a:ext cx="8713788" cy="1871662"/>
          </a:xfrm>
        </p:spPr>
        <p:txBody>
          <a:bodyPr/>
          <a:lstStyle/>
          <a:p>
            <a:pPr>
              <a:lnSpc>
                <a:spcPts val="3500"/>
              </a:lnSpc>
              <a:spcBef>
                <a:spcPct val="0"/>
              </a:spcBef>
            </a:pP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校園週邊交通</a:t>
            </a:r>
            <a:r>
              <a:rPr lang="en-US" altLang="zh-TW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  <a:hlinkClick r:id="rId2" action="ppaction://hlinkfile"/>
              </a:rPr>
              <a:t>勿穿越凱道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，請走總統府側。</a:t>
            </a:r>
            <a:endParaRPr lang="en-US" altLang="zh-TW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500"/>
              </a:lnSpc>
              <a:spcBef>
                <a:spcPct val="0"/>
              </a:spcBef>
            </a:pP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遇變態、色狼怎麼辦</a:t>
            </a:r>
            <a:r>
              <a:rPr lang="en-US" altLang="zh-TW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冷靜（教官室</a:t>
            </a:r>
            <a:r>
              <a:rPr lang="en-US" altLang="zh-TW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02-23610687</a:t>
            </a:r>
            <a:r>
              <a:rPr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）、報警（</a:t>
            </a:r>
            <a:r>
              <a:rPr lang="en-US" altLang="zh-TW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或介壽派出所</a:t>
            </a:r>
            <a:r>
              <a:rPr lang="en-US" altLang="zh-TW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02-23613525</a:t>
            </a:r>
            <a:r>
              <a:rPr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）、進入店家或往人多的地方走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Arial" panose="020B0604020202020204" pitchFamily="34" charset="0"/>
              <a:buNone/>
            </a:pPr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3012" name="Picture 2" descr="C:\Users\User\Desktop\photo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924175"/>
            <a:ext cx="5437187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內容版面配置區 2"/>
          <p:cNvSpPr txBox="1">
            <a:spLocks/>
          </p:cNvSpPr>
          <p:nvPr/>
        </p:nvSpPr>
        <p:spPr bwMode="auto">
          <a:xfrm>
            <a:off x="250825" y="2852738"/>
            <a:ext cx="2736850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ts val="3500"/>
              </a:lnSpc>
              <a:spcBef>
                <a:spcPct val="0"/>
              </a:spcBef>
            </a:pPr>
            <a:r>
              <a:rPr kumimoji="0"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善用書包、鑰匙</a:t>
            </a:r>
            <a:r>
              <a:rPr kumimoji="0" lang="en-US" altLang="zh-TW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kumimoji="0"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等。注意個人服裝儀態，以保護自己。</a:t>
            </a:r>
            <a:endParaRPr kumimoji="0" lang="en-US" altLang="zh-TW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Arial" panose="020B0604020202020204" pitchFamily="34" charset="0"/>
              <a:buNone/>
            </a:pPr>
            <a:endParaRPr kumimoji="0"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標題 1"/>
          <p:cNvSpPr>
            <a:spLocks noGrp="1"/>
          </p:cNvSpPr>
          <p:nvPr>
            <p:ph type="title"/>
          </p:nvPr>
        </p:nvSpPr>
        <p:spPr>
          <a:xfrm>
            <a:off x="179388" y="0"/>
            <a:ext cx="8785225" cy="1417638"/>
          </a:xfrm>
        </p:spPr>
        <p:txBody>
          <a:bodyPr/>
          <a:lstStyle/>
          <a:p>
            <a:pPr algn="l"/>
            <a:r>
              <a:rPr lang="zh-TW" altLang="en-US" b="1">
                <a:solidFill>
                  <a:srgbClr val="10862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平平安安的出門，快快樂樂的回家</a:t>
            </a:r>
          </a:p>
        </p:txBody>
      </p:sp>
      <p:sp>
        <p:nvSpPr>
          <p:cNvPr id="30723" name="內容版面配置區 2"/>
          <p:cNvSpPr>
            <a:spLocks noGrp="1"/>
          </p:cNvSpPr>
          <p:nvPr>
            <p:ph idx="1"/>
          </p:nvPr>
        </p:nvSpPr>
        <p:spPr>
          <a:xfrm>
            <a:off x="34925" y="1052513"/>
            <a:ext cx="8929688" cy="5073650"/>
          </a:xfrm>
        </p:spPr>
        <p:txBody>
          <a:bodyPr/>
          <a:lstStyle/>
          <a:p>
            <a:pPr>
              <a:lnSpc>
                <a:spcPts val="3500"/>
              </a:lnSpc>
              <a:spcBef>
                <a:spcPct val="0"/>
              </a:spcBef>
              <a:buFont typeface="Arial" charset="0"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上下公車、捷運注意安全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書包長度及圍巾不宜過長。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3500"/>
              </a:lnSpc>
              <a:spcBef>
                <a:spcPct val="0"/>
              </a:spcBef>
              <a:buFont typeface="Arial" charset="0"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注意服裝穿著，勿在校外穿脫裙。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3500"/>
              </a:lnSpc>
              <a:spcBef>
                <a:spcPct val="0"/>
              </a:spcBef>
              <a:buFont typeface="Arial" charset="0"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北一女中過往的榮耀，妳引以為榮，今後北一女的榮耀將由妳創造，校譽維護需靠自己來維護，非師長一再的叮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357188">
              <a:lnSpc>
                <a:spcPts val="35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嚀，讓將來的北一女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357188">
              <a:lnSpc>
                <a:spcPts val="35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引妳為傲。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buFont typeface="Arial" charset="0"/>
              <a:buChar char="•"/>
              <a:defRPr/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buFont typeface="Arial" charset="0"/>
              <a:buNone/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4036" name="Picture 3" descr="C:\Users\User\Desktop\C045200006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429000"/>
            <a:ext cx="476885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4" descr="C:\Users\User\Desktop\d2263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660900"/>
            <a:ext cx="3095625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 descr="C:\Users\User\Desktop\11391782_853400724697714_768011526476239932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557338"/>
            <a:ext cx="3816350" cy="507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內容版面配置區 2"/>
          <p:cNvSpPr>
            <a:spLocks noGrp="1"/>
          </p:cNvSpPr>
          <p:nvPr>
            <p:ph idx="1"/>
          </p:nvPr>
        </p:nvSpPr>
        <p:spPr>
          <a:xfrm>
            <a:off x="309563" y="476250"/>
            <a:ext cx="8497887" cy="5257800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遇任何疑難雜症，歡迎至教官室，有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位帥氣、挺拔、美麗、大方、有愛心及耐心的教官和老師隨時為妳服務喔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!</a:t>
            </a:r>
          </a:p>
          <a:p>
            <a:pPr>
              <a:buFont typeface="Arial" charset="0"/>
              <a:buChar char="•"/>
              <a:defRPr/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buFont typeface="Arial" charset="0"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教官室校內專線：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Font typeface="Arial" charset="0"/>
              <a:buNone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23820484#555</a:t>
            </a:r>
          </a:p>
          <a:p>
            <a:pPr marL="0" indent="0">
              <a:buFont typeface="Arial" charset="0"/>
              <a:buNone/>
              <a:defRPr/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buFont typeface="Arial" charset="0"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校安專線：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Font typeface="Arial" charset="0"/>
              <a:buNone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23610687</a:t>
            </a:r>
          </a:p>
          <a:p>
            <a:pPr marL="0" indent="0">
              <a:buFont typeface="Arial" charset="0"/>
              <a:buNone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（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24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小時，緊急事故處理）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 </a:t>
            </a:r>
          </a:p>
          <a:p>
            <a:pPr marL="0" indent="0">
              <a:buFont typeface="Arial" charset="0"/>
              <a:buNone/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 1"/>
          <p:cNvSpPr>
            <a:spLocks noGrp="1"/>
          </p:cNvSpPr>
          <p:nvPr>
            <p:ph type="title"/>
          </p:nvPr>
        </p:nvSpPr>
        <p:spPr>
          <a:xfrm>
            <a:off x="468313" y="125413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6600">
                <a:solidFill>
                  <a:srgbClr val="08541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學生校園生活要求</a:t>
            </a:r>
            <a:endParaRPr lang="zh-TW" altLang="en-US" sz="6600"/>
          </a:p>
        </p:txBody>
      </p:sp>
      <p:sp>
        <p:nvSpPr>
          <p:cNvPr id="4099" name="內容版面配置區 2"/>
          <p:cNvSpPr>
            <a:spLocks noGrp="1"/>
          </p:cNvSpPr>
          <p:nvPr>
            <p:ph idx="1"/>
          </p:nvPr>
        </p:nvSpPr>
        <p:spPr>
          <a:xfrm>
            <a:off x="323850" y="1123950"/>
            <a:ext cx="8064500" cy="5257800"/>
          </a:xfrm>
        </p:spPr>
        <p:txBody>
          <a:bodyPr/>
          <a:lstStyle/>
          <a:p>
            <a:pPr>
              <a:spcBef>
                <a:spcPts val="0"/>
              </a:spcBef>
              <a:buFont typeface="Arial" charset="0"/>
              <a:buNone/>
              <a:defRPr/>
            </a:pPr>
            <a:r>
              <a:rPr lang="zh-TW" altLang="zh-TW" sz="3600" b="1" dirty="0">
                <a:latin typeface="標楷體" pitchFamily="65" charset="-120"/>
                <a:ea typeface="標楷體" pitchFamily="65" charset="-120"/>
              </a:rPr>
              <a:t>養成良好生活習慣：</a:t>
            </a:r>
            <a:endParaRPr lang="zh-TW" altLang="zh-TW" sz="3600" dirty="0">
              <a:latin typeface="標楷體" pitchFamily="65" charset="-120"/>
              <a:ea typeface="標楷體" pitchFamily="65" charset="-120"/>
            </a:endParaRP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  <a:defRPr/>
            </a:pPr>
            <a:r>
              <a:rPr kumimoji="1" lang="zh-TW" altLang="en-US" sz="3600" dirty="0">
                <a:latin typeface="標楷體" pitchFamily="65" charset="-120"/>
                <a:ea typeface="標楷體" pitchFamily="65" charset="-120"/>
              </a:rPr>
              <a:t>學生每日宜於</a:t>
            </a:r>
            <a:r>
              <a:rPr kumimoji="1" lang="en-US" altLang="zh-TW" sz="3600" dirty="0">
                <a:latin typeface="標楷體" pitchFamily="65" charset="-120"/>
                <a:ea typeface="標楷體" pitchFamily="65" charset="-120"/>
              </a:rPr>
              <a:t>07:50</a:t>
            </a:r>
            <a:r>
              <a:rPr kumimoji="1" lang="zh-TW" altLang="en-US" sz="3600" dirty="0">
                <a:latin typeface="標楷體" pitchFamily="65" charset="-120"/>
                <a:ea typeface="標楷體" pitchFamily="65" charset="-120"/>
              </a:rPr>
              <a:t>前到校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如</a:t>
            </a:r>
            <a:r>
              <a:rPr lang="zh-TW" altLang="zh-TW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遇</a:t>
            </a:r>
            <a:r>
              <a:rPr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朝會</a:t>
            </a:r>
            <a:r>
              <a:rPr lang="zh-TW" altLang="zh-TW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請於</a:t>
            </a:r>
            <a:r>
              <a:rPr lang="en-US" altLang="zh-TW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zh-TW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48</a:t>
            </a:r>
            <a:r>
              <a:rPr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分</a:t>
            </a:r>
            <a:r>
              <a:rPr lang="zh-TW" altLang="zh-TW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前於操場就位完畢</a:t>
            </a:r>
            <a:r>
              <a:rPr kumimoji="1" lang="zh-TW" altLang="en-US" sz="3600" dirty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遲到者不得進入會場，並登記曠課，住家較遠者可申請</a:t>
            </a:r>
            <a:r>
              <a:rPr lang="zh-TW" altLang="en-US" sz="3600" u="sng" dirty="0">
                <a:latin typeface="標楷體" pitchFamily="65" charset="-120"/>
                <a:ea typeface="標楷體" pitchFamily="65" charset="-120"/>
              </a:rPr>
              <a:t>遠道免朝會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)</a:t>
            </a:r>
            <a:r>
              <a:rPr kumimoji="1" lang="zh-TW" altLang="en-US" sz="3600" dirty="0">
                <a:latin typeface="標楷體" pitchFamily="65" charset="-120"/>
                <a:ea typeface="標楷體" pitchFamily="65" charset="-120"/>
              </a:rPr>
              <a:t>；</a:t>
            </a:r>
            <a:endParaRPr kumimoji="1"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  <a:defRPr/>
            </a:pPr>
            <a:br>
              <a:rPr kumimoji="1" lang="en-US" altLang="zh-TW" sz="3600" dirty="0">
                <a:latin typeface="標楷體" pitchFamily="65" charset="-120"/>
                <a:ea typeface="標楷體" pitchFamily="65" charset="-120"/>
              </a:rPr>
            </a:br>
            <a:r>
              <a:rPr kumimoji="1" lang="en-US" altLang="zh-TW" sz="3600" dirty="0">
                <a:latin typeface="標楷體" pitchFamily="65" charset="-120"/>
                <a:ea typeface="標楷體" pitchFamily="65" charset="-120"/>
              </a:rPr>
              <a:t>08</a:t>
            </a:r>
            <a:r>
              <a:rPr kumimoji="1" lang="zh-TW" altLang="en-US" sz="3600" dirty="0">
                <a:latin typeface="標楷體" pitchFamily="65" charset="-120"/>
                <a:ea typeface="標楷體" pitchFamily="65" charset="-120"/>
              </a:rPr>
              <a:t>：</a:t>
            </a:r>
            <a:r>
              <a:rPr kumimoji="1" lang="en-US" altLang="zh-TW" sz="3600" dirty="0">
                <a:latin typeface="標楷體" pitchFamily="65" charset="-120"/>
                <a:ea typeface="標楷體" pitchFamily="65" charset="-120"/>
              </a:rPr>
              <a:t>05</a:t>
            </a:r>
            <a:r>
              <a:rPr kumimoji="1" lang="zh-TW" altLang="en-US" sz="3600" dirty="0">
                <a:latin typeface="標楷體" pitchFamily="65" charset="-120"/>
                <a:ea typeface="標楷體" pitchFamily="65" charset="-120"/>
              </a:rPr>
              <a:t>未到教室就位者</a:t>
            </a:r>
            <a:endParaRPr kumimoji="1"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  <a:defRPr/>
            </a:pPr>
            <a:r>
              <a:rPr kumimoji="1" lang="zh-TW" altLang="en-US" sz="3600" dirty="0">
                <a:latin typeface="標楷體" pitchFamily="65" charset="-120"/>
                <a:ea typeface="標楷體" pitchFamily="65" charset="-120"/>
              </a:rPr>
              <a:t>登記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”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遲到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”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ts val="0"/>
              </a:spcBef>
              <a:buFont typeface="Arial" charset="0"/>
              <a:buNone/>
              <a:defRPr/>
            </a:pPr>
            <a:endParaRPr lang="en-US" altLang="zh-TW" sz="4000" dirty="0">
              <a:solidFill>
                <a:srgbClr val="1308A8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ts val="0"/>
              </a:spcBef>
              <a:buFont typeface="Arial" charset="0"/>
              <a:buNone/>
              <a:defRPr/>
            </a:pPr>
            <a:endParaRPr lang="en-US" altLang="zh-TW" sz="4000" dirty="0">
              <a:solidFill>
                <a:srgbClr val="1308A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172" name="Picture 4" descr="F:\北一的晨光\IMG_58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736975"/>
            <a:ext cx="3579813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標題 1"/>
          <p:cNvSpPr>
            <a:spLocks noGrp="1"/>
          </p:cNvSpPr>
          <p:nvPr>
            <p:ph type="ctrTitle"/>
          </p:nvPr>
        </p:nvSpPr>
        <p:spPr>
          <a:xfrm>
            <a:off x="827584" y="314536"/>
            <a:ext cx="7345362" cy="72072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友善校園宣導</a:t>
            </a:r>
          </a:p>
        </p:txBody>
      </p:sp>
      <p:sp>
        <p:nvSpPr>
          <p:cNvPr id="47107" name="副標題 3"/>
          <p:cNvSpPr>
            <a:spLocks noGrp="1"/>
          </p:cNvSpPr>
          <p:nvPr>
            <p:ph type="subTitle" idx="1"/>
          </p:nvPr>
        </p:nvSpPr>
        <p:spPr>
          <a:xfrm>
            <a:off x="179388" y="1196752"/>
            <a:ext cx="8964612" cy="4248150"/>
          </a:xfrm>
        </p:spPr>
        <p:txBody>
          <a:bodyPr/>
          <a:lstStyle/>
          <a:p>
            <a:pPr algn="l">
              <a:lnSpc>
                <a:spcPts val="3800"/>
              </a:lnSpc>
              <a:spcBef>
                <a:spcPct val="0"/>
              </a:spcBef>
            </a:pP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＊本學期友善校園主題</a:t>
            </a:r>
            <a:endParaRPr lang="en-US" altLang="zh-TW" sz="3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>
              <a:lnSpc>
                <a:spcPts val="3800"/>
              </a:lnSpc>
              <a:spcBef>
                <a:spcPct val="0"/>
              </a:spcBef>
            </a:pP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陪你勇敢不再旁觀」</a:t>
            </a:r>
            <a:endParaRPr lang="en-US" altLang="zh-TW" sz="3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>
              <a:lnSpc>
                <a:spcPts val="3800"/>
              </a:lnSpc>
              <a:spcBef>
                <a:spcPct val="0"/>
              </a:spcBef>
            </a:pPr>
            <a:endParaRPr lang="en-US" altLang="zh-TW" sz="3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Picture 5" descr="21">
            <a:extLst>
              <a:ext uri="{FF2B5EF4-FFF2-40B4-BE49-F238E27FC236}">
                <a16:creationId xmlns:a16="http://schemas.microsoft.com/office/drawing/2014/main" id="{343CB5BF-1DF9-4B37-8409-14AF2F71A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2208926"/>
            <a:ext cx="5958681" cy="4468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標題 1"/>
          <p:cNvSpPr>
            <a:spLocks noGrp="1"/>
          </p:cNvSpPr>
          <p:nvPr>
            <p:ph type="ctrTitle"/>
          </p:nvPr>
        </p:nvSpPr>
        <p:spPr>
          <a:xfrm>
            <a:off x="827088" y="476250"/>
            <a:ext cx="7345362" cy="720725"/>
          </a:xfrm>
        </p:spPr>
        <p:txBody>
          <a:bodyPr/>
          <a:lstStyle/>
          <a:p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友善校園宣導</a:t>
            </a:r>
          </a:p>
        </p:txBody>
      </p:sp>
      <p:sp>
        <p:nvSpPr>
          <p:cNvPr id="47107" name="副標題 3"/>
          <p:cNvSpPr>
            <a:spLocks noGrp="1"/>
          </p:cNvSpPr>
          <p:nvPr>
            <p:ph type="subTitle" idx="1"/>
          </p:nvPr>
        </p:nvSpPr>
        <p:spPr>
          <a:xfrm>
            <a:off x="179388" y="1268413"/>
            <a:ext cx="8964612" cy="4248150"/>
          </a:xfrm>
        </p:spPr>
        <p:txBody>
          <a:bodyPr/>
          <a:lstStyle/>
          <a:p>
            <a:pPr algn="l">
              <a:lnSpc>
                <a:spcPts val="3800"/>
              </a:lnSpc>
              <a:spcBef>
                <a:spcPct val="0"/>
              </a:spcBef>
            </a:pP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＊重點防制：「防制學生藥物濫用」</a:t>
            </a:r>
            <a:endParaRPr lang="en-US" altLang="zh-TW" sz="3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>
              <a:lnSpc>
                <a:spcPts val="3800"/>
              </a:lnSpc>
              <a:spcBef>
                <a:spcPct val="0"/>
              </a:spcBef>
            </a:pP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、「防制校園霸凌」、「杜絕復仇式色情」及「校園親密關係暴力事件防治及處理」。</a:t>
            </a:r>
            <a:endParaRPr lang="en-US" altLang="zh-TW" sz="3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>
              <a:lnSpc>
                <a:spcPts val="3800"/>
              </a:lnSpc>
              <a:spcBef>
                <a:spcPct val="0"/>
              </a:spcBef>
            </a:pPr>
            <a:endParaRPr lang="en-US" altLang="zh-TW" sz="3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>
              <a:lnSpc>
                <a:spcPts val="3800"/>
              </a:lnSpc>
              <a:spcBef>
                <a:spcPct val="0"/>
              </a:spcBef>
            </a:pP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＊建構健康、和諧的</a:t>
            </a:r>
            <a:endParaRPr lang="en-US" altLang="zh-TW" sz="3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>
              <a:lnSpc>
                <a:spcPts val="3800"/>
              </a:lnSpc>
              <a:spcBef>
                <a:spcPct val="0"/>
              </a:spcBef>
            </a:pP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校園風氣，正向推</a:t>
            </a:r>
            <a:endParaRPr lang="en-US" altLang="zh-TW" sz="3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>
              <a:lnSpc>
                <a:spcPts val="3800"/>
              </a:lnSpc>
              <a:spcBef>
                <a:spcPct val="0"/>
              </a:spcBef>
            </a:pPr>
            <a:r>
              <a:rPr lang="en-US" altLang="zh-TW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動友善校園。</a:t>
            </a:r>
            <a:endParaRPr lang="en-US" altLang="zh-TW" sz="3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7108" name="Picture 2" descr="C:\Users\User\Desktop\201507060025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615520"/>
            <a:ext cx="4392166" cy="2993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28603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標題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891212"/>
          </a:xfrm>
        </p:spPr>
        <p:txBody>
          <a:bodyPr/>
          <a:lstStyle/>
          <a:p>
            <a:br>
              <a:rPr lang="en-US" altLang="zh-TW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齊力共創</a:t>
            </a:r>
            <a:br>
              <a:rPr lang="en-US" altLang="zh-TW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關懷尊重護包容</a:t>
            </a:r>
            <a:br>
              <a:rPr lang="en-US" altLang="zh-TW" sz="6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校園友善零距離</a:t>
            </a:r>
            <a:br>
              <a:rPr lang="en-US" altLang="zh-TW" sz="6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zh-TW" sz="6600" b="1" dirty="0">
                <a:solidFill>
                  <a:srgbClr val="10862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友善綠園</a:t>
            </a:r>
            <a:r>
              <a:rPr lang="zh-TW" altLang="zh-TW" b="1" dirty="0"/>
              <a:t>。</a:t>
            </a:r>
            <a:br>
              <a:rPr lang="en-US" altLang="zh-TW" b="1" dirty="0"/>
            </a:br>
            <a:r>
              <a:rPr lang="en-US" altLang="zh-TW" sz="6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(8/30-9/5</a:t>
            </a:r>
            <a:r>
              <a:rPr lang="zh-TW" altLang="en-US" sz="6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友善校園週</a:t>
            </a:r>
            <a:r>
              <a:rPr lang="en-US" altLang="zh-TW" sz="6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br>
              <a:rPr lang="zh-TW" altLang="zh-TW" dirty="0"/>
            </a:br>
            <a:endParaRPr lang="zh-TW" altLang="en-US" dirty="0"/>
          </a:p>
        </p:txBody>
      </p:sp>
      <p:sp>
        <p:nvSpPr>
          <p:cNvPr id="2" name="矩形 1"/>
          <p:cNvSpPr/>
          <p:nvPr/>
        </p:nvSpPr>
        <p:spPr>
          <a:xfrm rot="20905969">
            <a:off x="503360" y="420662"/>
            <a:ext cx="2448272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8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華康流隸體(P)" panose="02010600010101010101" pitchFamily="2" charset="-120"/>
                <a:ea typeface="華康流隸體(P)" panose="02010600010101010101" pitchFamily="2" charset="-120"/>
              </a:rPr>
              <a:t>記住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5" name="表格 384">
            <a:extLst>
              <a:ext uri="{FF2B5EF4-FFF2-40B4-BE49-F238E27FC236}">
                <a16:creationId xmlns:a16="http://schemas.microsoft.com/office/drawing/2014/main" id="{525A506E-AD9E-462C-A668-17A2883C1B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9922717"/>
              </p:ext>
            </p:extLst>
          </p:nvPr>
        </p:nvGraphicFramePr>
        <p:xfrm>
          <a:off x="98055" y="5646361"/>
          <a:ext cx="7382915" cy="999770"/>
        </p:xfrm>
        <a:graphic>
          <a:graphicData uri="http://schemas.openxmlformats.org/drawingml/2006/table">
            <a:tbl>
              <a:tblPr firstCol="1">
                <a:tableStyleId>{F5AB1C69-6EDB-4FF4-983F-18BD219EF322}</a:tableStyleId>
              </a:tblPr>
              <a:tblGrid>
                <a:gridCol w="9228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6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6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6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6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76675">
                  <a:extLst>
                    <a:ext uri="{9D8B030D-6E8A-4147-A177-3AD203B41FA5}">
                      <a16:colId xmlns:a16="http://schemas.microsoft.com/office/drawing/2014/main" val="2762991850"/>
                    </a:ext>
                  </a:extLst>
                </a:gridCol>
              </a:tblGrid>
              <a:tr h="499885">
                <a:tc rowSpan="2">
                  <a:txBody>
                    <a:bodyPr/>
                    <a:lstStyle/>
                    <a:p>
                      <a:pPr marL="0" marR="0" indent="0" algn="ctr" defTabSz="14760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u="none" kern="1200" baseline="0" dirty="0">
                          <a:solidFill>
                            <a:srgbClr val="0066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圖例</a:t>
                      </a:r>
                      <a:endParaRPr lang="zh-TW" altLang="en-US" sz="900" dirty="0">
                        <a:solidFill>
                          <a:srgbClr val="0066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9215" marR="19535" marT="9766" marB="9766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800" u="none" kern="1200" baseline="0" dirty="0">
                          <a:latin typeface="微軟正黑體" pitchFamily="34" charset="-120"/>
                          <a:ea typeface="微軟正黑體" pitchFamily="34" charset="-120"/>
                        </a:rPr>
                        <a:t>室外避難處所</a:t>
                      </a:r>
                      <a:endParaRPr lang="zh-TW" altLang="en-US" sz="8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9215" marR="19535" marT="9766" marB="9766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760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u="none" kern="1200" baseline="0" dirty="0">
                          <a:latin typeface="微軟正黑體" pitchFamily="34" charset="-120"/>
                          <a:ea typeface="微軟正黑體" pitchFamily="34" charset="-120"/>
                        </a:rPr>
                        <a:t>指揮中心</a:t>
                      </a:r>
                      <a:endParaRPr lang="zh-TW" altLang="en-US" sz="8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9215" marR="19535" marT="9766" marB="9766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800" u="none" kern="1200" baseline="0" dirty="0">
                          <a:latin typeface="微軟正黑體" pitchFamily="34" charset="-120"/>
                          <a:ea typeface="微軟正黑體" pitchFamily="34" charset="-120"/>
                        </a:rPr>
                        <a:t>急救站</a:t>
                      </a:r>
                      <a:endParaRPr lang="zh-TW" altLang="en-US" sz="8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9215" marR="19535" marT="9766" marB="9766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800" u="none" kern="1200" baseline="0" dirty="0">
                          <a:latin typeface="微軟正黑體" pitchFamily="34" charset="-120"/>
                          <a:ea typeface="微軟正黑體" pitchFamily="34" charset="-120"/>
                        </a:rPr>
                        <a:t>滅火器</a:t>
                      </a:r>
                      <a:endParaRPr lang="zh-TW" altLang="en-US" sz="8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9215" marR="19535" marT="9766" marB="9766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800" u="none" kern="1200" baseline="0" dirty="0">
                          <a:latin typeface="微軟正黑體" pitchFamily="34" charset="-120"/>
                          <a:ea typeface="微軟正黑體" pitchFamily="34" charset="-120"/>
                        </a:rPr>
                        <a:t>消防栓</a:t>
                      </a:r>
                      <a:endParaRPr lang="zh-TW" altLang="en-US" sz="8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9215" marR="19535" marT="9766" marB="9766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800" dirty="0">
                          <a:latin typeface="微軟正黑體" pitchFamily="34" charset="-120"/>
                          <a:ea typeface="微軟正黑體" pitchFamily="34" charset="-120"/>
                        </a:rPr>
                        <a:t>災時家長接送區</a:t>
                      </a:r>
                    </a:p>
                  </a:txBody>
                  <a:tcPr marL="69215" marR="19535" marT="9766" marB="9766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885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4760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u="none" kern="1200" baseline="0" dirty="0">
                          <a:latin typeface="微軟正黑體" pitchFamily="34" charset="-120"/>
                          <a:ea typeface="微軟正黑體" pitchFamily="34" charset="-120"/>
                        </a:rPr>
                        <a:t>物資儲備點</a:t>
                      </a:r>
                      <a:endParaRPr lang="zh-TW" altLang="en-US" sz="8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9215" marR="19535" marT="9766" marB="9766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800" u="none" kern="1200" baseline="0" dirty="0">
                          <a:latin typeface="微軟正黑體" pitchFamily="34" charset="-120"/>
                          <a:ea typeface="微軟正黑體" pitchFamily="34" charset="-120"/>
                        </a:rPr>
                        <a:t>救援器材放置點</a:t>
                      </a:r>
                      <a:endParaRPr lang="zh-TW" altLang="en-US" sz="8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9215" marR="19535" marT="9766" marB="9766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800" u="none" kern="1200" baseline="0" dirty="0">
                          <a:latin typeface="微軟正黑體" pitchFamily="34" charset="-120"/>
                          <a:ea typeface="微軟正黑體" pitchFamily="34" charset="-120"/>
                        </a:rPr>
                        <a:t>通訊設備放置點</a:t>
                      </a:r>
                      <a:endParaRPr lang="zh-TW" altLang="en-US" sz="8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9215" marR="19535" marT="9766" marB="9766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760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u="none" kern="1200" baseline="0" dirty="0">
                          <a:latin typeface="微軟正黑體" pitchFamily="34" charset="-120"/>
                          <a:ea typeface="微軟正黑體" pitchFamily="34" charset="-120"/>
                        </a:rPr>
                        <a:t>AED</a:t>
                      </a:r>
                      <a:endParaRPr lang="zh-TW" altLang="en-US" sz="8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9215" marR="19535" marT="9766" marB="9766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800" dirty="0">
                          <a:latin typeface="微軟正黑體" pitchFamily="34" charset="-120"/>
                          <a:ea typeface="微軟正黑體" pitchFamily="34" charset="-120"/>
                        </a:rPr>
                        <a:t>警衛室</a:t>
                      </a:r>
                    </a:p>
                  </a:txBody>
                  <a:tcPr marL="69215" marR="19535" marT="9766" marB="9766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9215" marR="19535" marT="9766" marB="9766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20" name="圖片 419" descr="「指56」救護站標誌">
            <a:extLst>
              <a:ext uri="{FF2B5EF4-FFF2-40B4-BE49-F238E27FC236}">
                <a16:creationId xmlns:a16="http://schemas.microsoft.com/office/drawing/2014/main" id="{1C77BEC2-C2F1-4B55-81CC-284C16685C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38" t="18182" r="28263" b="17046"/>
          <a:stretch>
            <a:fillRect/>
          </a:stretch>
        </p:blipFill>
        <p:spPr bwMode="auto">
          <a:xfrm>
            <a:off x="3614800" y="5656681"/>
            <a:ext cx="246097" cy="246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1" name="圖片 420" descr="http://johnwell.com.tw/files/products/20078817732_SD-19.gif">
            <a:extLst>
              <a:ext uri="{FF2B5EF4-FFF2-40B4-BE49-F238E27FC236}">
                <a16:creationId xmlns:a16="http://schemas.microsoft.com/office/drawing/2014/main" id="{D894052F-4719-43C2-9470-F624FF703A3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4581" y="5685539"/>
            <a:ext cx="492194" cy="184573"/>
          </a:xfrm>
          <a:prstGeom prst="rect">
            <a:avLst/>
          </a:prstGeom>
          <a:noFill/>
        </p:spPr>
      </p:pic>
      <p:pic>
        <p:nvPicPr>
          <p:cNvPr id="422" name="圖片 421" descr="1021室外">
            <a:extLst>
              <a:ext uri="{FF2B5EF4-FFF2-40B4-BE49-F238E27FC236}">
                <a16:creationId xmlns:a16="http://schemas.microsoft.com/office/drawing/2014/main" id="{D92EC21F-A8B3-4E1C-891F-5BD2DBCFBA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1451" y="5656681"/>
            <a:ext cx="246097" cy="246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irc_mi" descr="http://www.clker.com/cliparts/b/f/3/8/1194984863413596986extincteur_yves_guillou_01.svg.med.png">
            <a:extLst>
              <a:ext uri="{FF2B5EF4-FFF2-40B4-BE49-F238E27FC236}">
                <a16:creationId xmlns:a16="http://schemas.microsoft.com/office/drawing/2014/main" id="{79DB4D21-01E9-44E5-8346-FC6354AFF7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7678" y="5656681"/>
            <a:ext cx="246097" cy="246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0" name="圖片 899">
            <a:extLst>
              <a:ext uri="{FF2B5EF4-FFF2-40B4-BE49-F238E27FC236}">
                <a16:creationId xmlns:a16="http://schemas.microsoft.com/office/drawing/2014/main" id="{958967AA-E3D4-48E6-A539-74BD8DA1DE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5411" y="5656681"/>
            <a:ext cx="246097" cy="246097"/>
          </a:xfrm>
          <a:prstGeom prst="rect">
            <a:avLst/>
          </a:prstGeom>
        </p:spPr>
      </p:pic>
      <p:pic>
        <p:nvPicPr>
          <p:cNvPr id="967" name="圖片 966">
            <a:extLst>
              <a:ext uri="{FF2B5EF4-FFF2-40B4-BE49-F238E27FC236}">
                <a16:creationId xmlns:a16="http://schemas.microsoft.com/office/drawing/2014/main" id="{FB0C30E6-8E8F-4D4A-AFC0-E9953C1E31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4409" y="5656681"/>
            <a:ext cx="246097" cy="246097"/>
          </a:xfrm>
          <a:prstGeom prst="rect">
            <a:avLst/>
          </a:prstGeom>
        </p:spPr>
      </p:pic>
      <p:graphicFrame>
        <p:nvGraphicFramePr>
          <p:cNvPr id="1115" name="表格 1114">
            <a:extLst>
              <a:ext uri="{FF2B5EF4-FFF2-40B4-BE49-F238E27FC236}">
                <a16:creationId xmlns:a16="http://schemas.microsoft.com/office/drawing/2014/main" id="{67714C06-D36A-4BB2-9D05-E82723213D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718221"/>
              </p:ext>
            </p:extLst>
          </p:nvPr>
        </p:nvGraphicFramePr>
        <p:xfrm>
          <a:off x="111487" y="65945"/>
          <a:ext cx="8921026" cy="3879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06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7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73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7905">
                <a:tc>
                  <a:txBody>
                    <a:bodyPr/>
                    <a:lstStyle/>
                    <a:p>
                      <a:pPr marL="0" marR="0" indent="0" algn="ctr" defTabSz="14760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18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Adobe 繁黑體 Std B"/>
                        </a:rPr>
                        <a:t>臺北市立第一女子高級中學─校園防災地圖</a:t>
                      </a:r>
                      <a:r>
                        <a:rPr kumimoji="1" lang="en-US" altLang="zh-TW" sz="18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Adobe 繁黑體 Std B"/>
                        </a:rPr>
                        <a:t>(</a:t>
                      </a:r>
                      <a:r>
                        <a:rPr kumimoji="1" lang="zh-TW" altLang="en-US" sz="18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Adobe 繁黑體 Std B"/>
                        </a:rPr>
                        <a:t>火災、地震災害</a:t>
                      </a:r>
                      <a:r>
                        <a:rPr kumimoji="1" lang="en-US" altLang="zh-TW" sz="18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Adobe 繁黑體 Std B"/>
                        </a:rPr>
                        <a:t>)</a:t>
                      </a:r>
                      <a:endParaRPr kumimoji="1" lang="zh-TW" altLang="en-US" sz="18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Adobe 繁黑體 Std B"/>
                      </a:endParaRPr>
                    </a:p>
                  </a:txBody>
                  <a:tcPr marL="19535" marR="19535" marT="9766" marB="9766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8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經度</a:t>
                      </a:r>
                      <a:r>
                        <a:rPr lang="en-US" altLang="zh-TW" sz="8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:</a:t>
                      </a:r>
                      <a:r>
                        <a:rPr lang="zh-TW" altLang="en-US" sz="8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東經</a:t>
                      </a:r>
                      <a:r>
                        <a:rPr lang="en-US" altLang="zh-TW" sz="8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121</a:t>
                      </a:r>
                      <a:r>
                        <a:rPr lang="zh-TW" altLang="en-US" sz="8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度</a:t>
                      </a:r>
                      <a:r>
                        <a:rPr lang="en-US" altLang="zh-TW" sz="8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51</a:t>
                      </a:r>
                      <a:r>
                        <a:rPr lang="zh-TW" altLang="en-US" sz="8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  <a:r>
                        <a:rPr lang="en-US" altLang="zh-TW" sz="8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31.83</a:t>
                      </a:r>
                      <a:r>
                        <a:rPr lang="zh-TW" altLang="en-US" sz="8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秒</a:t>
                      </a:r>
                      <a:endParaRPr lang="en-US" altLang="zh-TW" sz="8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l"/>
                      <a:r>
                        <a:rPr lang="zh-TW" altLang="en-US" sz="8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緯度</a:t>
                      </a:r>
                      <a:r>
                        <a:rPr lang="en-US" altLang="zh-TW" sz="8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:</a:t>
                      </a:r>
                      <a:r>
                        <a:rPr lang="zh-TW" altLang="en-US" sz="8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北緯</a:t>
                      </a:r>
                      <a:r>
                        <a:rPr lang="en-US" altLang="zh-TW" sz="8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25</a:t>
                      </a:r>
                      <a:r>
                        <a:rPr lang="zh-TW" altLang="en-US" sz="8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度</a:t>
                      </a:r>
                      <a:r>
                        <a:rPr lang="en-US" altLang="zh-TW" sz="8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</a:t>
                      </a:r>
                      <a:r>
                        <a:rPr lang="zh-TW" altLang="en-US" sz="8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  <a:r>
                        <a:rPr lang="en-US" altLang="zh-TW" sz="8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83.26</a:t>
                      </a:r>
                      <a:r>
                        <a:rPr lang="zh-TW" altLang="en-US" sz="8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秒</a:t>
                      </a:r>
                    </a:p>
                  </a:txBody>
                  <a:tcPr marL="19535" marR="19535" marT="9766" marB="9766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1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111.08</a:t>
                      </a:r>
                      <a:r>
                        <a:rPr lang="zh-TW" altLang="en-US" sz="1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月教官室制</a:t>
                      </a:r>
                    </a:p>
                  </a:txBody>
                  <a:tcPr marL="19535" marR="19535" marT="9766" marB="9766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16" name="表格 1116">
            <a:extLst>
              <a:ext uri="{FF2B5EF4-FFF2-40B4-BE49-F238E27FC236}">
                <a16:creationId xmlns:a16="http://schemas.microsoft.com/office/drawing/2014/main" id="{159DF30F-37D4-47A9-8895-971055D5676C}"/>
              </a:ext>
            </a:extLst>
          </p:cNvPr>
          <p:cNvGraphicFramePr>
            <a:graphicFrameLocks noGrp="1"/>
          </p:cNvGraphicFramePr>
          <p:nvPr/>
        </p:nvGraphicFramePr>
        <p:xfrm>
          <a:off x="7502509" y="697103"/>
          <a:ext cx="1538108" cy="5940644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457583">
                  <a:extLst>
                    <a:ext uri="{9D8B030D-6E8A-4147-A177-3AD203B41FA5}">
                      <a16:colId xmlns:a16="http://schemas.microsoft.com/office/drawing/2014/main" val="1597136535"/>
                    </a:ext>
                  </a:extLst>
                </a:gridCol>
                <a:gridCol w="311471">
                  <a:extLst>
                    <a:ext uri="{9D8B030D-6E8A-4147-A177-3AD203B41FA5}">
                      <a16:colId xmlns:a16="http://schemas.microsoft.com/office/drawing/2014/main" val="2199228122"/>
                    </a:ext>
                  </a:extLst>
                </a:gridCol>
                <a:gridCol w="769054">
                  <a:extLst>
                    <a:ext uri="{9D8B030D-6E8A-4147-A177-3AD203B41FA5}">
                      <a16:colId xmlns:a16="http://schemas.microsoft.com/office/drawing/2014/main" val="4238838038"/>
                    </a:ext>
                  </a:extLst>
                </a:gridCol>
              </a:tblGrid>
              <a:tr h="254515">
                <a:tc gridSpan="3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altLang="en-US" sz="1000" b="1" dirty="0">
                          <a:latin typeface="微軟正黑體" pitchFamily="34" charset="-120"/>
                          <a:ea typeface="微軟正黑體" pitchFamily="34" charset="-120"/>
                        </a:rPr>
                        <a:t>防救災資訊</a:t>
                      </a:r>
                    </a:p>
                  </a:txBody>
                  <a:tcPr marL="30762" marR="30762" marT="46143" marB="46143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883431"/>
                  </a:ext>
                </a:extLst>
              </a:tr>
              <a:tr h="254515">
                <a:tc gridSpan="3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altLang="en-US" sz="1000" b="1" dirty="0">
                          <a:latin typeface="微軟正黑體" pitchFamily="34" charset="-120"/>
                          <a:ea typeface="微軟正黑體" pitchFamily="34" charset="-120"/>
                        </a:rPr>
                        <a:t>災害通報單位</a:t>
                      </a:r>
                    </a:p>
                  </a:txBody>
                  <a:tcPr marL="30762" marR="30762" marT="46143" marB="46143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6230001"/>
                  </a:ext>
                </a:extLst>
              </a:tr>
              <a:tr h="1930272"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900" b="1" kern="1200" dirty="0">
                          <a:solidFill>
                            <a:srgbClr val="0000CC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教育部校安中心</a:t>
                      </a:r>
                      <a:endParaRPr lang="en-US" altLang="zh-TW" sz="900" b="1" kern="1200" dirty="0">
                        <a:solidFill>
                          <a:srgbClr val="0000CC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marL="0" marR="0" indent="0" algn="ctr" defTabSz="14760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02-33437855</a:t>
                      </a:r>
                    </a:p>
                    <a:p>
                      <a:pPr marL="0" marR="0" indent="0" algn="ctr" defTabSz="14760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02-33437856</a:t>
                      </a:r>
                    </a:p>
                    <a:p>
                      <a:pPr marL="0" marR="0" indent="0" algn="ctr" defTabSz="14760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b="1" dirty="0">
                          <a:solidFill>
                            <a:srgbClr val="0000CC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臺北市災害應變中心</a:t>
                      </a:r>
                      <a:endParaRPr lang="en-US" altLang="zh-TW" sz="900" b="1" dirty="0">
                        <a:solidFill>
                          <a:srgbClr val="0000CC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14760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02-87863119</a:t>
                      </a:r>
                    </a:p>
                    <a:p>
                      <a:pPr marL="0" marR="0" indent="0" algn="ctr" defTabSz="14760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b="1" kern="1200" dirty="0">
                          <a:solidFill>
                            <a:srgbClr val="0000CC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中正區災害應變中心</a:t>
                      </a:r>
                      <a:endParaRPr lang="en-US" altLang="zh-TW" sz="900" b="1" kern="1200" dirty="0">
                        <a:solidFill>
                          <a:srgbClr val="0000CC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marL="0" marR="0" indent="0" algn="ctr" defTabSz="14760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02-66321119</a:t>
                      </a:r>
                    </a:p>
                    <a:p>
                      <a:pPr marL="0" marR="0" indent="0" algn="ctr" defTabSz="14760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b="1" dirty="0">
                          <a:solidFill>
                            <a:srgbClr val="0000CC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臺北教育局</a:t>
                      </a:r>
                      <a:endParaRPr lang="en-US" altLang="zh-TW" sz="900" b="1" dirty="0">
                        <a:solidFill>
                          <a:srgbClr val="0000CC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14760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1" dirty="0">
                          <a:latin typeface="微軟正黑體" pitchFamily="34" charset="-120"/>
                          <a:ea typeface="微軟正黑體" pitchFamily="34" charset="-120"/>
                        </a:rPr>
                        <a:t>02-27208889</a:t>
                      </a:r>
                      <a:endParaRPr lang="en-US" altLang="zh-TW" sz="9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30762" marR="30762" marT="46143" marB="46143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7113002"/>
                  </a:ext>
                </a:extLst>
              </a:tr>
              <a:tr h="254515">
                <a:tc gridSpan="3">
                  <a:txBody>
                    <a:bodyPr/>
                    <a:lstStyle/>
                    <a:p>
                      <a:pPr marL="0" indent="0" algn="ctr" defTabSz="147607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altLang="en-US" sz="10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警消醫療單位</a:t>
                      </a:r>
                    </a:p>
                  </a:txBody>
                  <a:tcPr marL="30762" marR="30762" marT="46143" marB="46143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3625040"/>
                  </a:ext>
                </a:extLst>
              </a:tr>
              <a:tr h="1185491"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900" b="1" dirty="0">
                          <a:solidFill>
                            <a:srgbClr val="0000CC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臺北市警察中正第一分局</a:t>
                      </a:r>
                      <a:endParaRPr lang="en-US" altLang="zh-TW" sz="900" b="1" dirty="0">
                        <a:solidFill>
                          <a:srgbClr val="0000CC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14760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1" dirty="0">
                          <a:latin typeface="微軟正黑體" pitchFamily="34" charset="-120"/>
                          <a:ea typeface="微軟正黑體" pitchFamily="34" charset="-120"/>
                        </a:rPr>
                        <a:t>02-23113081#110</a:t>
                      </a:r>
                    </a:p>
                    <a:p>
                      <a:pPr marL="0" marR="0" indent="0" algn="ctr" defTabSz="14760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b="1" dirty="0">
                          <a:solidFill>
                            <a:srgbClr val="0000CC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臺北市消防局城中分隊</a:t>
                      </a:r>
                      <a:endParaRPr lang="en-US" altLang="zh-TW" sz="900" b="1" dirty="0">
                        <a:solidFill>
                          <a:srgbClr val="0000CC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14760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1">
                          <a:latin typeface="微軟正黑體" pitchFamily="34" charset="-120"/>
                          <a:ea typeface="微軟正黑體" pitchFamily="34" charset="-120"/>
                        </a:rPr>
                        <a:t>02-23812839</a:t>
                      </a:r>
                      <a:endParaRPr lang="en-US" altLang="zh-TW" sz="9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r>
                        <a:rPr lang="zh-TW" altLang="en-US" sz="900" b="1" dirty="0">
                          <a:solidFill>
                            <a:srgbClr val="0000CC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臺北聯合醫院和平院區</a:t>
                      </a:r>
                      <a:endParaRPr lang="en-US" altLang="zh-TW" sz="900" b="1" dirty="0">
                        <a:solidFill>
                          <a:srgbClr val="0000CC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14760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1" dirty="0">
                          <a:latin typeface="微軟正黑體" pitchFamily="34" charset="-120"/>
                          <a:ea typeface="微軟正黑體" pitchFamily="34" charset="-120"/>
                        </a:rPr>
                        <a:t>02-23889595</a:t>
                      </a:r>
                    </a:p>
                  </a:txBody>
                  <a:tcPr marL="30762" marR="30762" marT="46143" marB="46143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7785187"/>
                  </a:ext>
                </a:extLst>
              </a:tr>
              <a:tr h="254515">
                <a:tc gridSpan="3">
                  <a:txBody>
                    <a:bodyPr/>
                    <a:lstStyle/>
                    <a:p>
                      <a:pPr marL="0" marR="0" lvl="0" indent="0" algn="ctr" defTabSz="147607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各類災害避難原則</a:t>
                      </a:r>
                    </a:p>
                  </a:txBody>
                  <a:tcPr marL="30762" marR="30762" marT="46143" marB="46143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0400666"/>
                  </a:ext>
                </a:extLst>
              </a:tr>
              <a:tr h="254515">
                <a:tc>
                  <a:txBody>
                    <a:bodyPr/>
                    <a:lstStyle/>
                    <a:p>
                      <a:pPr marL="0" indent="0" algn="ctr" defTabSz="147607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altLang="en-US" sz="1000" b="1" kern="1200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地震</a:t>
                      </a:r>
                      <a:endParaRPr lang="en-US" altLang="zh-TW" sz="1000" b="1" kern="12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30762" marR="30762" marT="46143" marB="46143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altLang="en-US" sz="10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先避難，再疏散</a:t>
                      </a:r>
                    </a:p>
                  </a:txBody>
                  <a:tcPr marL="30762" marR="30762" marT="46143" marB="46143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7375033"/>
                  </a:ext>
                </a:extLst>
              </a:tr>
              <a:tr h="254515">
                <a:tc>
                  <a:txBody>
                    <a:bodyPr/>
                    <a:lstStyle/>
                    <a:p>
                      <a:pPr marL="0" indent="0" algn="ctr" defTabSz="1476070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altLang="en-US" sz="1000" b="1" kern="1200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淹水</a:t>
                      </a:r>
                      <a:endParaRPr lang="en-US" altLang="zh-TW" sz="1000" b="1" kern="12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30762" marR="30762" marT="46143" marB="46143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altLang="en-US" sz="10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垂直避難</a:t>
                      </a:r>
                    </a:p>
                  </a:txBody>
                  <a:tcPr marL="30762" marR="30762" marT="46143" marB="46143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0244634"/>
                  </a:ext>
                </a:extLst>
              </a:tr>
              <a:tr h="254515">
                <a:tc>
                  <a:txBody>
                    <a:bodyPr/>
                    <a:lstStyle/>
                    <a:p>
                      <a:pPr marL="0" indent="0" algn="ctr" defTabSz="1476070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altLang="en-US" sz="1000" b="1" kern="1200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海嘯</a:t>
                      </a:r>
                      <a:endParaRPr lang="en-US" altLang="zh-TW" sz="1000" b="1" kern="12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30762" marR="30762" marT="46143" marB="46143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altLang="en-US" sz="10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往高處避難</a:t>
                      </a:r>
                    </a:p>
                  </a:txBody>
                  <a:tcPr marL="30762" marR="30762" marT="46143" marB="46143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4440213"/>
                  </a:ext>
                </a:extLst>
              </a:tr>
              <a:tr h="254515">
                <a:tc>
                  <a:txBody>
                    <a:bodyPr/>
                    <a:lstStyle/>
                    <a:p>
                      <a:pPr marL="0" indent="0" algn="ctr" defTabSz="1476070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altLang="en-US" sz="1000" b="1" kern="1200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土石流</a:t>
                      </a:r>
                      <a:endParaRPr lang="en-US" altLang="zh-TW" sz="1000" b="1" kern="12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30762" marR="30762" marT="46143" marB="46143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altLang="en-US" sz="10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預防性撤離</a:t>
                      </a:r>
                    </a:p>
                  </a:txBody>
                  <a:tcPr marL="30762" marR="30762" marT="46143" marB="46143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497916"/>
                  </a:ext>
                </a:extLst>
              </a:tr>
              <a:tr h="254515">
                <a:tc gridSpan="3">
                  <a:txBody>
                    <a:bodyPr/>
                    <a:lstStyle/>
                    <a:p>
                      <a:pPr marL="0" marR="0" lvl="0" indent="0" algn="ctr" defTabSz="147607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路線標示</a:t>
                      </a:r>
                    </a:p>
                  </a:txBody>
                  <a:tcPr marL="30762" marR="30762" marT="46143" marB="46143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73647"/>
                  </a:ext>
                </a:extLst>
              </a:tr>
              <a:tr h="440711">
                <a:tc gridSpan="2">
                  <a:txBody>
                    <a:bodyPr/>
                    <a:lstStyle/>
                    <a:p>
                      <a:pPr marL="0" marR="0" lvl="0" indent="0" algn="ctr" defTabSz="147607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建築內路線</a:t>
                      </a:r>
                      <a:endParaRPr lang="en-US" altLang="zh-TW" sz="10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marL="0" marR="0" lvl="0" indent="0" algn="ctr" defTabSz="147607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30762" marR="30762" marT="46143" marB="46143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4760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建築外</a:t>
                      </a:r>
                      <a:endParaRPr lang="en-US" altLang="zh-TW" sz="28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marL="0" marR="0" lvl="0" indent="0" algn="ctr" defTabSz="14760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路線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ctr" defTabSz="147607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建築外路線</a:t>
                      </a:r>
                      <a:endParaRPr lang="en-US" altLang="zh-TW" sz="10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marL="0" marR="0" lvl="0" indent="0" algn="ctr" defTabSz="147607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9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30762" marR="30762" marT="46143" marB="46143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1941092"/>
                  </a:ext>
                </a:extLst>
              </a:tr>
            </a:tbl>
          </a:graphicData>
        </a:graphic>
      </p:graphicFrame>
      <p:pic>
        <p:nvPicPr>
          <p:cNvPr id="1121" name="圖片 1120">
            <a:extLst>
              <a:ext uri="{FF2B5EF4-FFF2-40B4-BE49-F238E27FC236}">
                <a16:creationId xmlns:a16="http://schemas.microsoft.com/office/drawing/2014/main" id="{18763D95-66F1-4A42-832E-0468F68860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3848" y="6167930"/>
            <a:ext cx="247682" cy="246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圖片 1122">
            <a:extLst>
              <a:ext uri="{FF2B5EF4-FFF2-40B4-BE49-F238E27FC236}">
                <a16:creationId xmlns:a16="http://schemas.microsoft.com/office/drawing/2014/main" id="{E9876FDC-4D2C-476D-92F9-2845E485DDB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0059" y="6167930"/>
            <a:ext cx="236237" cy="246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5" name="圖片 1124">
            <a:extLst>
              <a:ext uri="{FF2B5EF4-FFF2-40B4-BE49-F238E27FC236}">
                <a16:creationId xmlns:a16="http://schemas.microsoft.com/office/drawing/2014/main" id="{59B36EC3-D927-4DF6-BBD9-3CFD1E93893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4734" y="6167930"/>
            <a:ext cx="217955" cy="246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圖片 1126">
            <a:extLst>
              <a:ext uri="{FF2B5EF4-FFF2-40B4-BE49-F238E27FC236}">
                <a16:creationId xmlns:a16="http://schemas.microsoft.com/office/drawing/2014/main" id="{2604000E-F2B9-4F23-80D3-A92AB99D2B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5202" y="6167930"/>
            <a:ext cx="241272" cy="246097"/>
          </a:xfrm>
          <a:prstGeom prst="rect">
            <a:avLst/>
          </a:prstGeom>
        </p:spPr>
      </p:pic>
      <p:pic>
        <p:nvPicPr>
          <p:cNvPr id="1129" name="圖片 1128">
            <a:extLst>
              <a:ext uri="{FF2B5EF4-FFF2-40B4-BE49-F238E27FC236}">
                <a16:creationId xmlns:a16="http://schemas.microsoft.com/office/drawing/2014/main" id="{FFD96CE3-29B2-4C2B-8AF5-916B45781C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98549" y="6167930"/>
            <a:ext cx="337798" cy="246097"/>
          </a:xfrm>
          <a:prstGeom prst="rect">
            <a:avLst/>
          </a:prstGeom>
        </p:spPr>
      </p:pic>
      <p:cxnSp>
        <p:nvCxnSpPr>
          <p:cNvPr id="429" name="直線箭頭接點 53">
            <a:extLst>
              <a:ext uri="{FF2B5EF4-FFF2-40B4-BE49-F238E27FC236}">
                <a16:creationId xmlns:a16="http://schemas.microsoft.com/office/drawing/2014/main" id="{7F747292-997D-47A3-BD7D-5472B48905A5}"/>
              </a:ext>
            </a:extLst>
          </p:cNvPr>
          <p:cNvCxnSpPr>
            <a:cxnSpLocks/>
          </p:cNvCxnSpPr>
          <p:nvPr/>
        </p:nvCxnSpPr>
        <p:spPr>
          <a:xfrm>
            <a:off x="7658318" y="6391304"/>
            <a:ext cx="490688" cy="0"/>
          </a:xfrm>
          <a:prstGeom prst="straightConnector1">
            <a:avLst/>
          </a:prstGeom>
          <a:ln w="127000" cmpd="sng">
            <a:solidFill>
              <a:srgbClr val="00B050"/>
            </a:solidFill>
            <a:prstDash val="sysDash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0" name="直線單箭頭接點 429">
            <a:extLst>
              <a:ext uri="{FF2B5EF4-FFF2-40B4-BE49-F238E27FC236}">
                <a16:creationId xmlns:a16="http://schemas.microsoft.com/office/drawing/2014/main" id="{2E7AC38B-C9AA-41CB-9FA2-EE66F89A38A2}"/>
              </a:ext>
            </a:extLst>
          </p:cNvPr>
          <p:cNvCxnSpPr>
            <a:cxnSpLocks/>
          </p:cNvCxnSpPr>
          <p:nvPr/>
        </p:nvCxnSpPr>
        <p:spPr>
          <a:xfrm>
            <a:off x="8409624" y="6391304"/>
            <a:ext cx="508924" cy="0"/>
          </a:xfrm>
          <a:prstGeom prst="straightConnector1">
            <a:avLst/>
          </a:prstGeom>
          <a:ln w="1270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圖片 2">
            <a:extLst>
              <a:ext uri="{FF2B5EF4-FFF2-40B4-BE49-F238E27FC236}">
                <a16:creationId xmlns:a16="http://schemas.microsoft.com/office/drawing/2014/main" id="{01D63F2E-2A48-439E-8813-3C37360D8B4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7" y="578046"/>
            <a:ext cx="7082260" cy="500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897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3" name="文字方塊 54"/>
          <p:cNvSpPr txBox="1">
            <a:spLocks noChangeArrowheads="1"/>
          </p:cNvSpPr>
          <p:nvPr/>
        </p:nvSpPr>
        <p:spPr bwMode="auto">
          <a:xfrm>
            <a:off x="3646488" y="6000750"/>
            <a:ext cx="1841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5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5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5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5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951163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951163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951163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951163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zh-TW" altLang="en-US" sz="1752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364" name="文字方塊 57"/>
          <p:cNvSpPr txBox="1">
            <a:spLocks noChangeArrowheads="1"/>
          </p:cNvSpPr>
          <p:nvPr/>
        </p:nvSpPr>
        <p:spPr bwMode="auto">
          <a:xfrm>
            <a:off x="292100" y="6297613"/>
            <a:ext cx="18573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5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5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5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5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951163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951163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951163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951163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zh-TW" altLang="en-US" sz="1752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051"/>
            <a:ext cx="9144000" cy="632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220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3" name="文字方塊 54"/>
          <p:cNvSpPr txBox="1">
            <a:spLocks noChangeArrowheads="1"/>
          </p:cNvSpPr>
          <p:nvPr/>
        </p:nvSpPr>
        <p:spPr bwMode="auto">
          <a:xfrm>
            <a:off x="3646488" y="6000750"/>
            <a:ext cx="1841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5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5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5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5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951163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951163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951163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951163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zh-TW" altLang="en-US" sz="1752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364" name="文字方塊 57"/>
          <p:cNvSpPr txBox="1">
            <a:spLocks noChangeArrowheads="1"/>
          </p:cNvSpPr>
          <p:nvPr/>
        </p:nvSpPr>
        <p:spPr bwMode="auto">
          <a:xfrm>
            <a:off x="292100" y="6297613"/>
            <a:ext cx="18573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5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5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5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5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951163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951163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951163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951163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zh-TW" altLang="en-US" sz="1752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053"/>
            <a:ext cx="9144000" cy="6333893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zh-TW" altLang="en-US" sz="6000">
                <a:latin typeface="標楷體" panose="03000509000000000000" pitchFamily="65" charset="-120"/>
                <a:ea typeface="標楷體" panose="03000509000000000000" pitchFamily="65" charset="-120"/>
              </a:rPr>
              <a:t>校門口交通</a:t>
            </a:r>
          </a:p>
        </p:txBody>
      </p:sp>
      <p:pic>
        <p:nvPicPr>
          <p:cNvPr id="52227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3933825"/>
            <a:ext cx="41052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1196975"/>
            <a:ext cx="403225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933825"/>
            <a:ext cx="41052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7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1196975"/>
            <a:ext cx="410527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標題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父母開車接送上、放學注意事項</a:t>
            </a:r>
          </a:p>
        </p:txBody>
      </p:sp>
      <p:sp>
        <p:nvSpPr>
          <p:cNvPr id="45059" name="內容版面配置區 2"/>
          <p:cNvSpPr>
            <a:spLocks noGrp="1"/>
          </p:cNvSpPr>
          <p:nvPr>
            <p:ph idx="1"/>
          </p:nvPr>
        </p:nvSpPr>
        <p:spPr>
          <a:xfrm>
            <a:off x="179388" y="1268413"/>
            <a:ext cx="8604250" cy="4525962"/>
          </a:xfrm>
        </p:spPr>
        <p:txBody>
          <a:bodyPr/>
          <a:lstStyle/>
          <a:p>
            <a:pPr marL="0" indent="0">
              <a:lnSpc>
                <a:spcPts val="3400"/>
              </a:lnSpc>
              <a:spcBef>
                <a:spcPct val="0"/>
              </a:spcBef>
              <a:buFont typeface="Arial" charset="0"/>
              <a:buNone/>
              <a:defRPr/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803275" indent="-803275">
              <a:lnSpc>
                <a:spcPts val="34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一、學校大門口十公尺內請勿停車，兩側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紅線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以外上下車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重慶南路及貴陽街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。請勿臨時停車或併排停車，以維護交通暢流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803275" indent="-803275">
              <a:lnSpc>
                <a:spcPts val="34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二、貴陽街靠近學校門口之兩格身障車位及前五格車位，於早上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803275" indent="-803275">
              <a:lnSpc>
                <a:spcPts val="34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   </a:t>
            </a:r>
            <a:r>
              <a:rPr lang="en-US" altLang="zh-TW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時至</a:t>
            </a:r>
            <a:r>
              <a:rPr lang="en-US" altLang="zh-TW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時禁止停車</a:t>
            </a:r>
            <a:endParaRPr lang="en-US" altLang="zh-TW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803275" indent="-803275">
              <a:lnSpc>
                <a:spcPts val="34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   ，僅臨停上、下車。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lnSpc>
                <a:spcPts val="34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三、重慶南路靠校園側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lnSpc>
                <a:spcPts val="34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   黃線僅供臨停上、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lnSpc>
                <a:spcPts val="34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   下車，請勿停車。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lnSpc>
                <a:spcPts val="3400"/>
              </a:lnSpc>
              <a:spcBef>
                <a:spcPct val="0"/>
              </a:spcBef>
              <a:buFont typeface="Arial" charset="0"/>
              <a:buNone/>
              <a:defRPr/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lnSpc>
                <a:spcPts val="3400"/>
              </a:lnSpc>
              <a:spcBef>
                <a:spcPct val="0"/>
              </a:spcBef>
              <a:buFont typeface="Arial" charset="0"/>
              <a:buNone/>
              <a:defRPr/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9511" y="764704"/>
            <a:ext cx="2736305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華康魏碑體(P)" panose="02010600010101010101" pitchFamily="2" charset="-120"/>
                <a:ea typeface="華康魏碑體(P)" panose="02010600010101010101" pitchFamily="2" charset="-120"/>
              </a:rPr>
              <a:t>請記住</a:t>
            </a:r>
          </a:p>
        </p:txBody>
      </p:sp>
      <p:pic>
        <p:nvPicPr>
          <p:cNvPr id="53253" name="Picture 6" descr="F:\北一的晨光\校門口10公尺內請勿停車\IMG_58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38" y="3541713"/>
            <a:ext cx="4460875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內容版面配置區 2"/>
          <p:cNvSpPr>
            <a:spLocks noGrp="1"/>
          </p:cNvSpPr>
          <p:nvPr>
            <p:ph idx="1"/>
          </p:nvPr>
        </p:nvSpPr>
        <p:spPr>
          <a:xfrm>
            <a:off x="395288" y="1195388"/>
            <a:ext cx="8229600" cy="4525962"/>
          </a:xfrm>
        </p:spPr>
        <p:txBody>
          <a:bodyPr/>
          <a:lstStyle/>
          <a:p>
            <a:pPr>
              <a:defRPr/>
            </a:pPr>
            <a:r>
              <a:rPr lang="zh-TW" altLang="zh-TW" sz="26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在車上睡覺、</a:t>
            </a:r>
            <a:r>
              <a:rPr lang="zh-TW" altLang="en-US" sz="26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zh-TW" altLang="zh-TW" sz="26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車上吃早餐、在車上看書、或在車上慢慢整理物品不離去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en-US" sz="26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就會發生</a:t>
            </a:r>
            <a:r>
              <a:rPr lang="zh-TW" altLang="zh-TW" sz="2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父母開車送妳到校時，</a:t>
            </a:r>
            <a:r>
              <a:rPr lang="zh-TW" altLang="zh-TW" sz="26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無停車位置，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當妳快遲到時，因為</a:t>
            </a:r>
            <a:r>
              <a:rPr lang="zh-TW" altLang="zh-TW" sz="26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前方併排停車，導致車輛回</a:t>
            </a:r>
            <a:endParaRPr lang="en-US" altLang="zh-TW" sz="2600" b="1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zh-TW" altLang="en-US" sz="2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TW" sz="26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堵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；妳要過馬</a:t>
            </a:r>
            <a:endParaRPr lang="en-US" altLang="zh-TW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路時，因</a:t>
            </a:r>
            <a:r>
              <a:rPr lang="zh-TW" altLang="zh-TW" sz="26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車輛</a:t>
            </a:r>
            <a:endParaRPr lang="en-US" altLang="zh-TW" sz="2600" b="1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zh-TW" altLang="en-US" sz="2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TW" sz="26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回堵，導致妳</a:t>
            </a:r>
            <a:endParaRPr lang="en-US" altLang="zh-TW" sz="2600" b="1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zh-TW" altLang="en-US" sz="2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TW" sz="26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要跟車爭道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zh-TW" altLang="en-US" sz="2600">
                <a:latin typeface="標楷體" panose="03000509000000000000" pitchFamily="65" charset="-120"/>
                <a:ea typeface="標楷體" panose="03000509000000000000" pitchFamily="65" charset="-120"/>
              </a:rPr>
              <a:t>好好守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規則吧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endParaRPr lang="zh-TW" altLang="zh-TW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4275" name="標題 1"/>
          <p:cNvSpPr txBox="1">
            <a:spLocks/>
          </p:cNvSpPr>
          <p:nvPr/>
        </p:nvSpPr>
        <p:spPr bwMode="auto">
          <a:xfrm>
            <a:off x="457200" y="-269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zh-TW" altLang="en-US" sz="4400">
                <a:latin typeface="標楷體" panose="03000509000000000000" pitchFamily="65" charset="-120"/>
                <a:ea typeface="標楷體" panose="03000509000000000000" pitchFamily="65" charset="-120"/>
              </a:rPr>
              <a:t>父母開車接送上、放學注意事項</a:t>
            </a:r>
          </a:p>
        </p:txBody>
      </p:sp>
      <p:pic>
        <p:nvPicPr>
          <p:cNvPr id="54276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9" t="28603" r="14563" b="-1112"/>
          <a:stretch>
            <a:fillRect/>
          </a:stretch>
        </p:blipFill>
        <p:spPr bwMode="auto">
          <a:xfrm>
            <a:off x="2916238" y="2636838"/>
            <a:ext cx="6024562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內容版面配置區 2"/>
          <p:cNvSpPr>
            <a:spLocks noGrp="1"/>
          </p:cNvSpPr>
          <p:nvPr>
            <p:ph idx="1"/>
          </p:nvPr>
        </p:nvSpPr>
        <p:spPr>
          <a:xfrm>
            <a:off x="3563938" y="2276475"/>
            <a:ext cx="5483225" cy="18288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zh-TW" altLang="en-US" sz="1000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謝謝聆聽</a:t>
            </a:r>
          </a:p>
        </p:txBody>
      </p:sp>
      <p:pic>
        <p:nvPicPr>
          <p:cNvPr id="55299" name="Picture 5" descr="F:\北一女將教官\北一女將\100APPLE\IMG_0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908050"/>
            <a:ext cx="3724275" cy="492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 txBox="1">
            <a:spLocks/>
          </p:cNvSpPr>
          <p:nvPr/>
        </p:nvSpPr>
        <p:spPr bwMode="auto">
          <a:xfrm>
            <a:off x="468313" y="1254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6600">
                <a:solidFill>
                  <a:srgbClr val="08541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學生校園生活要求</a:t>
            </a:r>
            <a:endParaRPr kumimoji="0" lang="zh-TW" altLang="en-US" sz="6600"/>
          </a:p>
        </p:txBody>
      </p:sp>
      <p:sp>
        <p:nvSpPr>
          <p:cNvPr id="7" name="內容版面配置區 2"/>
          <p:cNvSpPr txBox="1">
            <a:spLocks/>
          </p:cNvSpPr>
          <p:nvPr/>
        </p:nvSpPr>
        <p:spPr bwMode="auto">
          <a:xfrm>
            <a:off x="2987675" y="1268413"/>
            <a:ext cx="5905500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  <a:defRPr/>
            </a:pPr>
            <a:r>
              <a:rPr lang="zh-TW" altLang="zh-TW" sz="3600" b="1" dirty="0">
                <a:latin typeface="標楷體" pitchFamily="65" charset="-120"/>
                <a:ea typeface="標楷體" pitchFamily="65" charset="-120"/>
              </a:rPr>
              <a:t>養成良好生活習慣：</a:t>
            </a:r>
            <a:endParaRPr lang="en-US" altLang="zh-TW" sz="3600" b="1" dirty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000"/>
              </a:lnSpc>
              <a:buFont typeface="Arial" charset="0"/>
              <a:buNone/>
              <a:defRPr/>
            </a:pPr>
            <a:endParaRPr lang="zh-TW" altLang="zh-TW" sz="3600" dirty="0">
              <a:latin typeface="標楷體" pitchFamily="65" charset="-120"/>
              <a:ea typeface="標楷體" pitchFamily="65" charset="-120"/>
            </a:endParaRPr>
          </a:p>
          <a:p>
            <a:pPr marL="900113" indent="0">
              <a:spcBef>
                <a:spcPts val="0"/>
              </a:spcBef>
              <a:buFont typeface="Arial" charset="0"/>
              <a:buNone/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學生</a:t>
            </a:r>
            <a:r>
              <a:rPr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到校後、放學前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，需中途離校者請至教官室辦理手續，須家長來電教官室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(02-23610687)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及通知導師，始准</a:t>
            </a:r>
            <a:r>
              <a:rPr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離校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，未依規定辦理以</a:t>
            </a:r>
            <a:r>
              <a:rPr lang="zh-TW" altLang="en-US" sz="36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hlinkClick r:id="rId2"/>
              </a:rPr>
              <a:t>未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  <a:hlinkClick r:id="rId2"/>
              </a:rPr>
              <a:t>按規定進出校區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論處。</a:t>
            </a:r>
            <a:endParaRPr lang="en-US" altLang="zh-TW" sz="4000" dirty="0">
              <a:solidFill>
                <a:srgbClr val="1308A8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ts val="0"/>
              </a:spcBef>
              <a:buFont typeface="Arial" charset="0"/>
              <a:buNone/>
              <a:defRPr/>
            </a:pPr>
            <a:endParaRPr kumimoji="0" lang="en-US" altLang="zh-TW" sz="4000" dirty="0">
              <a:solidFill>
                <a:srgbClr val="1308A8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ts val="0"/>
              </a:spcBef>
              <a:buFont typeface="Arial" charset="0"/>
              <a:buNone/>
              <a:defRPr/>
            </a:pPr>
            <a:endParaRPr kumimoji="0" lang="en-US" altLang="zh-TW" sz="4000" dirty="0">
              <a:solidFill>
                <a:srgbClr val="1308A8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9220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87450"/>
            <a:ext cx="3889375" cy="567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矩形 4"/>
          <p:cNvSpPr>
            <a:spLocks noChangeArrowheads="1"/>
          </p:cNvSpPr>
          <p:nvPr/>
        </p:nvSpPr>
        <p:spPr bwMode="auto">
          <a:xfrm>
            <a:off x="179388" y="1038225"/>
            <a:ext cx="8569325" cy="606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zh-TW" sz="1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‧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在校時間一律依鐘聲作息，上課鐘響立即返回教室座位，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上課鐘響後未到教室者即登記「遲到」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超過 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10 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分鐘者登記「曠課」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。上課期間應在指定場所上課，不得遲到早退或擅自離開座位及教室，在外逗留走動。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‧</a:t>
            </a:r>
            <a:r>
              <a:rPr lang="zh-TW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中午</a:t>
            </a:r>
            <a:r>
              <a:rPr lang="en-US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40</a:t>
            </a:r>
            <a:r>
              <a:rPr lang="zh-TW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鐘響，請將</a:t>
            </a:r>
            <a:endParaRPr lang="en-US" altLang="zh-TW" sz="3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教室燈關閉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並保持肅靜</a:t>
            </a:r>
            <a:endParaRPr lang="en-US" altLang="zh-TW" sz="3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，於走廊上降低音量。</a:t>
            </a:r>
            <a:endParaRPr lang="zh-TW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TW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43" name="Picture 4" descr="F:\北一女將教官\北一女將\蘋果圖片\IMG_49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070350"/>
            <a:ext cx="2919413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標題 1"/>
          <p:cNvSpPr txBox="1">
            <a:spLocks/>
          </p:cNvSpPr>
          <p:nvPr/>
        </p:nvSpPr>
        <p:spPr bwMode="auto">
          <a:xfrm>
            <a:off x="468313" y="1254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6600">
                <a:solidFill>
                  <a:srgbClr val="08541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學生校園生活要求</a:t>
            </a:r>
            <a:endParaRPr kumimoji="0" lang="zh-TW" altLang="en-US" sz="66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3013" y="1700213"/>
            <a:ext cx="6307137" cy="5257800"/>
          </a:xfrm>
        </p:spPr>
        <p:txBody>
          <a:bodyPr rtlCol="0">
            <a:noAutofit/>
          </a:bodyPr>
          <a:lstStyle/>
          <a:p>
            <a:pPr marL="449263" indent="-449263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TW" sz="3600" kern="0" dirty="0">
                <a:solidFill>
                  <a:srgbClr val="1308A8"/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週一至週五</a:t>
            </a:r>
            <a:r>
              <a:rPr lang="en-US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19</a:t>
            </a:r>
            <a:r>
              <a:rPr lang="zh-TW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00-21</a:t>
            </a:r>
            <a:r>
              <a:rPr lang="zh-TW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</a:t>
            </a:r>
            <a:r>
              <a:rPr lang="zh-TW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晚自習時間</a:t>
            </a: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，如欲留校自習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先告知家長並</a:t>
            </a: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於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19</a:t>
            </a: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00</a:t>
            </a: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前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49263" indent="-449263" eaLnBrk="1" hangingPunct="1">
              <a:spcBef>
                <a:spcPct val="0"/>
              </a:spcBef>
              <a:buFontTx/>
              <a:buNone/>
              <a:defRPr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至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學珠樓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B1</a:t>
            </a: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自習教室就位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49263" indent="-449263" eaLnBrk="1" hangingPunct="1">
              <a:spcBef>
                <a:spcPct val="0"/>
              </a:spcBef>
              <a:buFontTx/>
              <a:buNone/>
              <a:defRPr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  ；晚自習結束，請於</a:t>
            </a:r>
            <a:r>
              <a:rPr lang="en-US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21</a:t>
            </a:r>
            <a:r>
              <a:rPr lang="zh-TW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前離校</a:t>
            </a:r>
            <a:r>
              <a:rPr lang="zh-TW" altLang="en-US" sz="3600" kern="0" dirty="0">
                <a:solidFill>
                  <a:srgbClr val="1308A8"/>
                </a:solidFill>
                <a:latin typeface="標楷體" pitchFamily="65" charset="-120"/>
                <a:ea typeface="標楷體" pitchFamily="65" charset="-120"/>
              </a:rPr>
              <a:t>完畢（超過時間仍逗留於學校者，依本校學生獎懲規定懲處）。</a:t>
            </a:r>
            <a:endParaRPr lang="en-US" altLang="zh-TW" sz="3600" kern="0" dirty="0">
              <a:solidFill>
                <a:srgbClr val="1308A8"/>
              </a:solidFill>
              <a:latin typeface="標楷體" pitchFamily="65" charset="-120"/>
              <a:ea typeface="標楷體" pitchFamily="65" charset="-120"/>
            </a:endParaRPr>
          </a:p>
          <a:p>
            <a:pPr marL="442913" indent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zh-TW" sz="3600" kern="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 bwMode="auto">
          <a:xfrm>
            <a:off x="395288" y="1889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kumimoji="0" lang="zh-TW" altLang="en-US" sz="6600" dirty="0">
                <a:solidFill>
                  <a:srgbClr val="08541C"/>
                </a:solidFill>
                <a:latin typeface="標楷體" pitchFamily="65" charset="-120"/>
                <a:ea typeface="標楷體" pitchFamily="65" charset="-120"/>
                <a:cs typeface="+mj-cs"/>
              </a:rPr>
              <a:t>學生校園生活要求</a:t>
            </a:r>
            <a:endParaRPr kumimoji="0" lang="zh-TW" altLang="en-US" sz="6600" dirty="0">
              <a:latin typeface="+mj-lt"/>
              <a:ea typeface="+mj-ea"/>
              <a:cs typeface="+mj-cs"/>
            </a:endParaRPr>
          </a:p>
        </p:txBody>
      </p:sp>
      <p:pic>
        <p:nvPicPr>
          <p:cNvPr id="11268" name="Picture 3" descr="C:\Users\User\Desktop\1406252073-587572224_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313" y="1412875"/>
            <a:ext cx="4103688" cy="527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2275" y="1331913"/>
            <a:ext cx="8316913" cy="5257800"/>
          </a:xfrm>
        </p:spPr>
        <p:txBody>
          <a:bodyPr rtlCol="0">
            <a:noAutofit/>
          </a:bodyPr>
          <a:lstStyle/>
          <a:p>
            <a:pPr marL="442913" indent="-442913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TW" sz="3600" kern="0" dirty="0">
                <a:solidFill>
                  <a:srgbClr val="1308A8"/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3600" b="1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因交通工具通勤誤點或其他交通事故遲到者</a:t>
            </a:r>
            <a:r>
              <a:rPr lang="zh-TW" altLang="en-US" sz="3600" kern="0" dirty="0">
                <a:latin typeface="標楷體" pitchFamily="65" charset="-120"/>
                <a:ea typeface="標楷體" pitchFamily="65" charset="-120"/>
              </a:rPr>
              <a:t>，可以</a:t>
            </a:r>
            <a:r>
              <a:rPr lang="zh-TW" altLang="en-US" sz="3600" b="1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誤點證明單或相關證明，按規定提出申請遲到註銷。</a:t>
            </a:r>
            <a:endParaRPr lang="en-US" altLang="zh-TW" sz="3600" b="1" kern="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442913" indent="-442913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TW" sz="3600" kern="0" dirty="0">
                <a:solidFill>
                  <a:srgbClr val="1308A8"/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3600" b="1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申請遠道或因病免朝會者</a:t>
            </a:r>
            <a:r>
              <a:rPr lang="zh-TW" altLang="en-US" sz="3600" kern="0" dirty="0">
                <a:latin typeface="標楷體" pitchFamily="65" charset="-120"/>
                <a:ea typeface="標楷體" pitchFamily="65" charset="-120"/>
              </a:rPr>
              <a:t>，請持相關</a:t>
            </a:r>
            <a:r>
              <a:rPr lang="zh-TW" altLang="en-US" sz="3600" b="1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證明文件</a:t>
            </a:r>
            <a:r>
              <a:rPr lang="zh-TW" altLang="en-US" sz="3600" kern="0" dirty="0">
                <a:latin typeface="標楷體" pitchFamily="65" charset="-120"/>
                <a:ea typeface="標楷體" pitchFamily="65" charset="-120"/>
              </a:rPr>
              <a:t>，於</a:t>
            </a:r>
            <a:endParaRPr lang="en-US" altLang="zh-TW" sz="3600" kern="0" dirty="0">
              <a:latin typeface="標楷體" pitchFamily="65" charset="-120"/>
              <a:ea typeface="標楷體" pitchFamily="65" charset="-120"/>
            </a:endParaRPr>
          </a:p>
          <a:p>
            <a:pPr marL="442913" indent="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TW" altLang="en-US" sz="3600" b="1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開學二週內</a:t>
            </a:r>
            <a:r>
              <a:rPr lang="zh-TW" altLang="en-US" sz="3600" kern="0" dirty="0">
                <a:latin typeface="標楷體" pitchFamily="65" charset="-120"/>
                <a:ea typeface="標楷體" pitchFamily="65" charset="-120"/>
              </a:rPr>
              <a:t>至</a:t>
            </a:r>
            <a:endParaRPr lang="en-US" altLang="zh-TW" sz="3600" kern="0" dirty="0">
              <a:latin typeface="標楷體" pitchFamily="65" charset="-120"/>
              <a:ea typeface="標楷體" pitchFamily="65" charset="-120"/>
            </a:endParaRPr>
          </a:p>
          <a:p>
            <a:pPr marL="442913" indent="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TW" altLang="en-US" sz="3600" kern="0" dirty="0">
                <a:latin typeface="標楷體" pitchFamily="65" charset="-120"/>
                <a:ea typeface="標楷體" pitchFamily="65" charset="-120"/>
              </a:rPr>
              <a:t>學務處生輔組</a:t>
            </a:r>
            <a:endParaRPr lang="en-US" altLang="zh-TW" sz="3600" kern="0" dirty="0">
              <a:latin typeface="標楷體" pitchFamily="65" charset="-120"/>
              <a:ea typeface="標楷體" pitchFamily="65" charset="-120"/>
            </a:endParaRPr>
          </a:p>
          <a:p>
            <a:pPr marL="442913" indent="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TW" altLang="en-US" sz="3600" kern="0" dirty="0">
                <a:latin typeface="標楷體" pitchFamily="65" charset="-120"/>
                <a:ea typeface="標楷體" pitchFamily="65" charset="-120"/>
              </a:rPr>
              <a:t>申請辦理，逾</a:t>
            </a:r>
            <a:endParaRPr lang="en-US" altLang="zh-TW" sz="3600" kern="0" dirty="0">
              <a:latin typeface="標楷體" pitchFamily="65" charset="-120"/>
              <a:ea typeface="標楷體" pitchFamily="65" charset="-120"/>
            </a:endParaRPr>
          </a:p>
          <a:p>
            <a:pPr marL="442913" indent="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TW" altLang="en-US" sz="3600" kern="0" dirty="0">
                <a:latin typeface="標楷體" pitchFamily="65" charset="-120"/>
                <a:ea typeface="標楷體" pitchFamily="65" charset="-120"/>
              </a:rPr>
              <a:t>期概不受理。</a:t>
            </a:r>
            <a:endParaRPr lang="zh-TW" altLang="en-US" sz="3600" kern="0" dirty="0">
              <a:solidFill>
                <a:srgbClr val="1308A8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 bwMode="auto">
          <a:xfrm>
            <a:off x="395288" y="1889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kumimoji="0" lang="zh-TW" altLang="en-US" sz="6600" dirty="0">
                <a:solidFill>
                  <a:srgbClr val="08541C"/>
                </a:solidFill>
                <a:latin typeface="標楷體" pitchFamily="65" charset="-120"/>
                <a:ea typeface="標楷體" pitchFamily="65" charset="-120"/>
                <a:cs typeface="+mj-cs"/>
              </a:rPr>
              <a:t>學生校園生活要求</a:t>
            </a:r>
            <a:endParaRPr kumimoji="0" lang="zh-TW" altLang="en-US" sz="6600" dirty="0">
              <a:latin typeface="+mj-lt"/>
              <a:ea typeface="+mj-ea"/>
              <a:cs typeface="+mj-cs"/>
            </a:endParaRPr>
          </a:p>
        </p:txBody>
      </p:sp>
      <p:pic>
        <p:nvPicPr>
          <p:cNvPr id="12292" name="Picture 2" descr="F:\北一的晨光\北一校景\IMG_8185 (海報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671888"/>
            <a:ext cx="5113337" cy="29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2763" y="1573213"/>
            <a:ext cx="8316912" cy="1447800"/>
          </a:xfrm>
        </p:spPr>
        <p:txBody>
          <a:bodyPr rtlCol="0">
            <a:noAutofit/>
          </a:bodyPr>
          <a:lstStyle/>
          <a:p>
            <a:pPr marL="442913" indent="-442913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zh-TW" sz="3600" kern="0" dirty="0">
                <a:solidFill>
                  <a:srgbClr val="1308A8"/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值日生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最多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人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於</a:t>
            </a:r>
            <a:r>
              <a:rPr lang="zh-TW" altLang="en-US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朝會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或</a:t>
            </a:r>
            <a:r>
              <a:rPr lang="zh-TW" altLang="en-US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週會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時，留守教室，並管制教室燈光、物品保管。</a:t>
            </a:r>
            <a:r>
              <a:rPr lang="en-US" altLang="zh-TW" sz="3600" kern="0" dirty="0">
                <a:solidFill>
                  <a:srgbClr val="1308A8"/>
                </a:solidFill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  <p:sp>
        <p:nvSpPr>
          <p:cNvPr id="4" name="標題 1"/>
          <p:cNvSpPr txBox="1">
            <a:spLocks/>
          </p:cNvSpPr>
          <p:nvPr/>
        </p:nvSpPr>
        <p:spPr bwMode="auto">
          <a:xfrm>
            <a:off x="395288" y="1889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kumimoji="0" lang="zh-TW" altLang="en-US" sz="6600" dirty="0">
                <a:solidFill>
                  <a:srgbClr val="08541C"/>
                </a:solidFill>
                <a:latin typeface="標楷體" pitchFamily="65" charset="-120"/>
                <a:ea typeface="標楷體" pitchFamily="65" charset="-120"/>
                <a:cs typeface="+mj-cs"/>
              </a:rPr>
              <a:t>學生校園生活要求</a:t>
            </a:r>
            <a:endParaRPr kumimoji="0" lang="zh-TW" altLang="en-US" sz="6600" dirty="0">
              <a:latin typeface="+mj-lt"/>
              <a:ea typeface="+mj-ea"/>
              <a:cs typeface="+mj-cs"/>
            </a:endParaRPr>
          </a:p>
        </p:txBody>
      </p:sp>
      <p:pic>
        <p:nvPicPr>
          <p:cNvPr id="13316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834"/>
          <a:stretch>
            <a:fillRect/>
          </a:stretch>
        </p:blipFill>
        <p:spPr bwMode="auto">
          <a:xfrm>
            <a:off x="22225" y="2616200"/>
            <a:ext cx="2317750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1827213" y="2967038"/>
            <a:ext cx="5688012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2913" indent="-442913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en-US" altLang="zh-TW" sz="3600" kern="0" dirty="0">
                <a:solidFill>
                  <a:srgbClr val="1308A8"/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kumimoji="0" lang="zh-TW" altLang="zh-TW" sz="3600" kern="0" dirty="0">
                <a:latin typeface="標楷體" pitchFamily="65" charset="-120"/>
                <a:ea typeface="標楷體" pitchFamily="65" charset="-120"/>
              </a:rPr>
              <a:t>個人物品妥善保管，個人之垃圾勿隨意放置或丟棄。</a:t>
            </a:r>
            <a:r>
              <a:rPr kumimoji="0" lang="zh-TW" altLang="en-US" sz="3600" b="1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他人物品勿占為己有</a:t>
            </a:r>
            <a:r>
              <a:rPr kumimoji="0" lang="zh-TW" altLang="en-US" sz="3600" kern="0" dirty="0">
                <a:latin typeface="標楷體" pitchFamily="65" charset="-120"/>
                <a:ea typeface="標楷體" pitchFamily="65" charset="-120"/>
              </a:rPr>
              <a:t>。</a:t>
            </a:r>
            <a:endParaRPr kumimoji="0" lang="en-US" altLang="zh-TW" sz="3600" kern="0" dirty="0">
              <a:latin typeface="標楷體" pitchFamily="65" charset="-120"/>
              <a:ea typeface="標楷體" pitchFamily="65" charset="-120"/>
            </a:endParaRPr>
          </a:p>
          <a:p>
            <a:pPr marL="442913" indent="-442913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kumimoji="0" lang="en-US" altLang="zh-TW" sz="3600" kern="0" dirty="0">
                <a:solidFill>
                  <a:srgbClr val="1308A8"/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kumimoji="0" lang="zh-TW" altLang="en-US" sz="3600" kern="0" dirty="0">
                <a:latin typeface="標楷體" pitchFamily="65" charset="-120"/>
                <a:ea typeface="標楷體" pitchFamily="65" charset="-120"/>
              </a:rPr>
              <a:t>要詳細閱讀</a:t>
            </a:r>
            <a:r>
              <a:rPr kumimoji="0" lang="zh-TW" altLang="en-US" sz="3600" b="1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學生請假規則</a:t>
            </a:r>
            <a:endParaRPr kumimoji="0" lang="en-US" altLang="zh-TW" sz="3600" b="1" kern="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442913" indent="-442913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kumimoji="0" lang="zh-TW" altLang="en-US" sz="3600" b="1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kumimoji="0" lang="zh-TW" altLang="en-US" sz="3600" kern="0" dirty="0">
                <a:latin typeface="標楷體" pitchFamily="65" charset="-120"/>
                <a:ea typeface="標楷體" pitchFamily="65" charset="-120"/>
              </a:rPr>
              <a:t>，依規定完成請假手續。</a:t>
            </a:r>
            <a:endParaRPr kumimoji="0" lang="en-US" altLang="zh-TW" sz="3600" kern="0" dirty="0">
              <a:latin typeface="標楷體" pitchFamily="65" charset="-120"/>
              <a:ea typeface="標楷體" pitchFamily="65" charset="-120"/>
            </a:endParaRPr>
          </a:p>
          <a:p>
            <a:pPr marL="442913" indent="-442913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en-US" altLang="zh-TW" sz="3600" kern="0" dirty="0">
                <a:solidFill>
                  <a:srgbClr val="1308A8"/>
                </a:solidFill>
                <a:latin typeface="標楷體" pitchFamily="65" charset="-120"/>
                <a:ea typeface="標楷體" pitchFamily="65" charset="-120"/>
              </a:rPr>
              <a:t> </a:t>
            </a:r>
          </a:p>
          <a:p>
            <a:pPr marL="442913" indent="-442913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kumimoji="0" lang="en-US" altLang="zh-TW" sz="3600" kern="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3318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25" y="2924175"/>
            <a:ext cx="1974850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3819</TotalTime>
  <Words>3287</Words>
  <Application>Microsoft Office PowerPoint</Application>
  <PresentationFormat>如螢幕大小 (4:3)</PresentationFormat>
  <Paragraphs>320</Paragraphs>
  <Slides>49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49</vt:i4>
      </vt:variant>
    </vt:vector>
  </HeadingPairs>
  <TitlesOfParts>
    <vt:vector size="59" baseType="lpstr">
      <vt:lpstr>華康流隸體(P)</vt:lpstr>
      <vt:lpstr>華康康楷體W5</vt:lpstr>
      <vt:lpstr>華康魏碑體(P)</vt:lpstr>
      <vt:lpstr>華康儷楷書</vt:lpstr>
      <vt:lpstr>微軟正黑體</vt:lpstr>
      <vt:lpstr>標楷體</vt:lpstr>
      <vt:lpstr>Arial</vt:lpstr>
      <vt:lpstr>Calibri</vt:lpstr>
      <vt:lpstr>Office 佈景主題</vt:lpstr>
      <vt:lpstr>1_Office 佈景主題</vt:lpstr>
      <vt:lpstr>臺北市立第一女子高級中學 111學年第1學期友善校園週</vt:lpstr>
      <vt:lpstr>綠園的生活哲學—</vt:lpstr>
      <vt:lpstr>講授大綱</vt:lpstr>
      <vt:lpstr>學生校園生活要求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學生請假規則</vt:lpstr>
      <vt:lpstr>學生請假規則</vt:lpstr>
      <vt:lpstr>學生獎懲規定</vt:lpstr>
      <vt:lpstr>學生獎懲規定</vt:lpstr>
      <vt:lpstr>學生獎懲規定</vt:lpstr>
      <vt:lpstr>學生獎懲規定</vt:lpstr>
      <vt:lpstr>學生獎懲規定</vt:lpstr>
      <vt:lpstr>學生獎懲規定</vt:lpstr>
      <vt:lpstr>學生獎懲規定</vt:lpstr>
      <vt:lpstr>PowerPoint 簡報</vt:lpstr>
      <vt:lpstr>PowerPoint 簡報</vt:lpstr>
      <vt:lpstr>PowerPoint 簡報</vt:lpstr>
      <vt:lpstr>PowerPoint 簡報</vt:lpstr>
      <vt:lpstr>PowerPoint 簡報</vt:lpstr>
      <vt:lpstr>平平安安的出門，快快樂樂的回家</vt:lpstr>
      <vt:lpstr>平平安安的出門，快快樂樂的回家</vt:lpstr>
      <vt:lpstr>PowerPoint 簡報</vt:lpstr>
      <vt:lpstr>友善校園宣導</vt:lpstr>
      <vt:lpstr>友善校園宣導</vt:lpstr>
      <vt:lpstr> 齊力共創 關懷尊重護包容 校園友善零距離 的友善綠園。 (8/30-9/5友善校園週) </vt:lpstr>
      <vt:lpstr>PowerPoint 簡報</vt:lpstr>
      <vt:lpstr>PowerPoint 簡報</vt:lpstr>
      <vt:lpstr>PowerPoint 簡報</vt:lpstr>
      <vt:lpstr>校門口交通</vt:lpstr>
      <vt:lpstr>父母開車接送上、放學注意事項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fguser</dc:creator>
  <cp:lastModifiedBy>Fgadmin</cp:lastModifiedBy>
  <cp:revision>175</cp:revision>
  <cp:lastPrinted>2017-08-24T11:11:47Z</cp:lastPrinted>
  <dcterms:created xsi:type="dcterms:W3CDTF">2010-08-20T02:18:51Z</dcterms:created>
  <dcterms:modified xsi:type="dcterms:W3CDTF">2022-08-05T03:41:03Z</dcterms:modified>
</cp:coreProperties>
</file>