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9" r:id="rId2"/>
    <p:sldId id="266" r:id="rId3"/>
    <p:sldId id="284" r:id="rId4"/>
    <p:sldId id="285" r:id="rId5"/>
    <p:sldId id="286" r:id="rId6"/>
    <p:sldId id="267" r:id="rId7"/>
    <p:sldId id="287" r:id="rId8"/>
    <p:sldId id="288" r:id="rId9"/>
    <p:sldId id="283" r:id="rId10"/>
    <p:sldId id="282" r:id="rId11"/>
    <p:sldId id="258" r:id="rId12"/>
    <p:sldId id="268" r:id="rId13"/>
    <p:sldId id="269" r:id="rId14"/>
    <p:sldId id="257" r:id="rId15"/>
    <p:sldId id="259" r:id="rId16"/>
    <p:sldId id="272" r:id="rId17"/>
    <p:sldId id="270" r:id="rId18"/>
    <p:sldId id="274" r:id="rId19"/>
    <p:sldId id="264" r:id="rId20"/>
    <p:sldId id="281" r:id="rId21"/>
    <p:sldId id="265" r:id="rId22"/>
    <p:sldId id="273" r:id="rId23"/>
    <p:sldId id="277" r:id="rId24"/>
    <p:sldId id="278" r:id="rId25"/>
    <p:sldId id="263" r:id="rId26"/>
    <p:sldId id="279" r:id="rId27"/>
    <p:sldId id="280" r:id="rId28"/>
    <p:sldId id="290" r:id="rId29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18D99-95F1-4A99-A488-A9E2A2762326}" type="datetimeFigureOut">
              <a:rPr lang="zh-TW" altLang="en-US" smtClean="0"/>
              <a:t>2025/10/5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633B9-FA87-40CA-B038-22524D3807F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574291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18D99-95F1-4A99-A488-A9E2A2762326}" type="datetimeFigureOut">
              <a:rPr lang="zh-TW" altLang="en-US" smtClean="0"/>
              <a:t>2025/10/5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633B9-FA87-40CA-B038-22524D3807F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70193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18D99-95F1-4A99-A488-A9E2A2762326}" type="datetimeFigureOut">
              <a:rPr lang="zh-TW" altLang="en-US" smtClean="0"/>
              <a:t>2025/10/5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633B9-FA87-40CA-B038-22524D3807F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82904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18D99-95F1-4A99-A488-A9E2A2762326}" type="datetimeFigureOut">
              <a:rPr lang="zh-TW" altLang="en-US" smtClean="0"/>
              <a:t>2025/10/5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633B9-FA87-40CA-B038-22524D3807F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46622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18D99-95F1-4A99-A488-A9E2A2762326}" type="datetimeFigureOut">
              <a:rPr lang="zh-TW" altLang="en-US" smtClean="0"/>
              <a:t>2025/10/5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633B9-FA87-40CA-B038-22524D3807F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14934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18D99-95F1-4A99-A488-A9E2A2762326}" type="datetimeFigureOut">
              <a:rPr lang="zh-TW" altLang="en-US" smtClean="0"/>
              <a:t>2025/10/5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633B9-FA87-40CA-B038-22524D3807F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59949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18D99-95F1-4A99-A488-A9E2A2762326}" type="datetimeFigureOut">
              <a:rPr lang="zh-TW" altLang="en-US" smtClean="0"/>
              <a:t>2025/10/5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633B9-FA87-40CA-B038-22524D3807F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31420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18D99-95F1-4A99-A488-A9E2A2762326}" type="datetimeFigureOut">
              <a:rPr lang="zh-TW" altLang="en-US" smtClean="0"/>
              <a:t>2025/10/5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633B9-FA87-40CA-B038-22524D3807F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0922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18D99-95F1-4A99-A488-A9E2A2762326}" type="datetimeFigureOut">
              <a:rPr lang="zh-TW" altLang="en-US" smtClean="0"/>
              <a:t>2025/10/5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633B9-FA87-40CA-B038-22524D3807F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01368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18D99-95F1-4A99-A488-A9E2A2762326}" type="datetimeFigureOut">
              <a:rPr lang="zh-TW" altLang="en-US" smtClean="0"/>
              <a:t>2025/10/5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633B9-FA87-40CA-B038-22524D3807F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49107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18D99-95F1-4A99-A488-A9E2A2762326}" type="datetimeFigureOut">
              <a:rPr lang="zh-TW" altLang="en-US" smtClean="0"/>
              <a:t>2025/10/5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633B9-FA87-40CA-B038-22524D3807F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8128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618D99-95F1-4A99-A488-A9E2A2762326}" type="datetimeFigureOut">
              <a:rPr lang="zh-TW" altLang="en-US" smtClean="0"/>
              <a:t>2025/10/5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D633B9-FA87-40CA-B038-22524D3807F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26151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jpeg"/><Relationship Id="rId12" Type="http://schemas.microsoft.com/office/2007/relationships/hdphoto" Target="../media/hdphoto1.wdp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g"/><Relationship Id="rId11" Type="http://schemas.openxmlformats.org/officeDocument/2006/relationships/image" Target="../media/image8.png"/><Relationship Id="rId5" Type="http://schemas.openxmlformats.org/officeDocument/2006/relationships/image" Target="../media/image2.jpeg"/><Relationship Id="rId10" Type="http://schemas.openxmlformats.org/officeDocument/2006/relationships/image" Target="../media/image7.jpg"/><Relationship Id="rId4" Type="http://schemas.openxmlformats.org/officeDocument/2006/relationships/image" Target="../media/image1.jpeg"/><Relationship Id="rId9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openxmlformats.org/officeDocument/2006/relationships/image" Target="../media/image10.jpeg"/><Relationship Id="rId9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10.jpeg"/><Relationship Id="rId9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12" Type="http://schemas.openxmlformats.org/officeDocument/2006/relationships/image" Target="../media/image9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microsoft.com/office/2007/relationships/hdphoto" Target="../media/hdphoto2.wdp"/><Relationship Id="rId11" Type="http://schemas.openxmlformats.org/officeDocument/2006/relationships/image" Target="../media/image13.png"/><Relationship Id="rId5" Type="http://schemas.openxmlformats.org/officeDocument/2006/relationships/image" Target="../media/image11.png"/><Relationship Id="rId10" Type="http://schemas.openxmlformats.org/officeDocument/2006/relationships/image" Target="../media/image12.png"/><Relationship Id="rId4" Type="http://schemas.openxmlformats.org/officeDocument/2006/relationships/image" Target="../media/image10.jpeg"/><Relationship Id="rId9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microsoft.com/office/2007/relationships/hdphoto" Target="../media/hdphoto2.wdp"/><Relationship Id="rId11" Type="http://schemas.openxmlformats.org/officeDocument/2006/relationships/image" Target="../media/image19.png"/><Relationship Id="rId5" Type="http://schemas.openxmlformats.org/officeDocument/2006/relationships/image" Target="../media/image11.png"/><Relationship Id="rId15" Type="http://schemas.openxmlformats.org/officeDocument/2006/relationships/image" Target="../media/image9.png"/><Relationship Id="rId10" Type="http://schemas.openxmlformats.org/officeDocument/2006/relationships/image" Target="../media/image18.png"/><Relationship Id="rId4" Type="http://schemas.openxmlformats.org/officeDocument/2006/relationships/image" Target="../media/image10.jpeg"/><Relationship Id="rId9" Type="http://schemas.openxmlformats.org/officeDocument/2006/relationships/image" Target="../media/image17.png"/><Relationship Id="rId1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12" Type="http://schemas.openxmlformats.org/officeDocument/2006/relationships/image" Target="../media/image9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2.png"/><Relationship Id="rId11" Type="http://schemas.microsoft.com/office/2007/relationships/hdphoto" Target="../media/hdphoto2.wdp"/><Relationship Id="rId5" Type="http://schemas.openxmlformats.org/officeDocument/2006/relationships/image" Target="../media/image21.png"/><Relationship Id="rId10" Type="http://schemas.openxmlformats.org/officeDocument/2006/relationships/image" Target="../media/image11.png"/><Relationship Id="rId4" Type="http://schemas.openxmlformats.org/officeDocument/2006/relationships/image" Target="../media/image10.jpeg"/><Relationship Id="rId9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12" Type="http://schemas.openxmlformats.org/officeDocument/2006/relationships/image" Target="../media/image13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2.png"/><Relationship Id="rId11" Type="http://schemas.openxmlformats.org/officeDocument/2006/relationships/image" Target="../media/image12.png"/><Relationship Id="rId5" Type="http://schemas.openxmlformats.org/officeDocument/2006/relationships/image" Target="../media/image21.png"/><Relationship Id="rId15" Type="http://schemas.openxmlformats.org/officeDocument/2006/relationships/image" Target="../media/image9.png"/><Relationship Id="rId10" Type="http://schemas.openxmlformats.org/officeDocument/2006/relationships/image" Target="../media/image26.png"/><Relationship Id="rId4" Type="http://schemas.openxmlformats.org/officeDocument/2006/relationships/image" Target="../media/image10.jpeg"/><Relationship Id="rId9" Type="http://schemas.openxmlformats.org/officeDocument/2006/relationships/image" Target="../media/image25.png"/><Relationship Id="rId1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0.jpeg"/><Relationship Id="rId9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8.png"/><Relationship Id="rId11" Type="http://schemas.openxmlformats.org/officeDocument/2006/relationships/image" Target="../media/image9.png"/><Relationship Id="rId5" Type="http://schemas.openxmlformats.org/officeDocument/2006/relationships/image" Target="../media/image27.png"/><Relationship Id="rId10" Type="http://schemas.microsoft.com/office/2007/relationships/hdphoto" Target="../media/hdphoto2.wdp"/><Relationship Id="rId4" Type="http://schemas.openxmlformats.org/officeDocument/2006/relationships/image" Target="../media/image10.jpeg"/><Relationship Id="rId9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12" Type="http://schemas.openxmlformats.org/officeDocument/2006/relationships/image" Target="../media/image30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28.png"/><Relationship Id="rId11" Type="http://schemas.openxmlformats.org/officeDocument/2006/relationships/image" Target="../media/image29.png"/><Relationship Id="rId5" Type="http://schemas.openxmlformats.org/officeDocument/2006/relationships/image" Target="../media/image27.png"/><Relationship Id="rId10" Type="http://schemas.microsoft.com/office/2007/relationships/hdphoto" Target="../media/hdphoto2.wdp"/><Relationship Id="rId4" Type="http://schemas.openxmlformats.org/officeDocument/2006/relationships/image" Target="../media/image10.jpeg"/><Relationship Id="rId9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12" Type="http://schemas.openxmlformats.org/officeDocument/2006/relationships/image" Target="../media/image30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28.png"/><Relationship Id="rId11" Type="http://schemas.openxmlformats.org/officeDocument/2006/relationships/image" Target="../media/image29.png"/><Relationship Id="rId5" Type="http://schemas.openxmlformats.org/officeDocument/2006/relationships/image" Target="../media/image27.png"/><Relationship Id="rId10" Type="http://schemas.microsoft.com/office/2007/relationships/hdphoto" Target="../media/hdphoto2.wdp"/><Relationship Id="rId4" Type="http://schemas.openxmlformats.org/officeDocument/2006/relationships/image" Target="../media/image10.jpeg"/><Relationship Id="rId9" Type="http://schemas.openxmlformats.org/officeDocument/2006/relationships/image" Target="../media/image11.png"/><Relationship Id="rId1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0.jpeg"/><Relationship Id="rId9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13.png"/><Relationship Id="rId3" Type="http://schemas.openxmlformats.org/officeDocument/2006/relationships/audio" Target="../media/media26.m4a"/><Relationship Id="rId7" Type="http://schemas.openxmlformats.org/officeDocument/2006/relationships/image" Target="../media/image32.png"/><Relationship Id="rId12" Type="http://schemas.openxmlformats.org/officeDocument/2006/relationships/image" Target="../media/image12.png"/><Relationship Id="rId2" Type="http://schemas.microsoft.com/office/2007/relationships/media" Target="../media/media26.m4a"/><Relationship Id="rId16" Type="http://schemas.openxmlformats.org/officeDocument/2006/relationships/image" Target="../media/image9.png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35.png"/><Relationship Id="rId5" Type="http://schemas.openxmlformats.org/officeDocument/2006/relationships/image" Target="../media/image10.jpeg"/><Relationship Id="rId15" Type="http://schemas.microsoft.com/office/2007/relationships/hdphoto" Target="../media/hdphoto2.wdp"/><Relationship Id="rId10" Type="http://schemas.openxmlformats.org/officeDocument/2006/relationships/image" Target="../media/image34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3.png"/><Relationship Id="rId1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39.png"/><Relationship Id="rId18" Type="http://schemas.openxmlformats.org/officeDocument/2006/relationships/image" Target="../media/image11.png"/><Relationship Id="rId3" Type="http://schemas.openxmlformats.org/officeDocument/2006/relationships/audio" Target="../media/media27.m4a"/><Relationship Id="rId7" Type="http://schemas.openxmlformats.org/officeDocument/2006/relationships/image" Target="../media/image32.png"/><Relationship Id="rId12" Type="http://schemas.openxmlformats.org/officeDocument/2006/relationships/image" Target="../media/image38.png"/><Relationship Id="rId17" Type="http://schemas.openxmlformats.org/officeDocument/2006/relationships/image" Target="../media/image13.png"/><Relationship Id="rId2" Type="http://schemas.microsoft.com/office/2007/relationships/media" Target="../media/media27.m4a"/><Relationship Id="rId16" Type="http://schemas.openxmlformats.org/officeDocument/2006/relationships/image" Target="../media/image12.png"/><Relationship Id="rId20" Type="http://schemas.openxmlformats.org/officeDocument/2006/relationships/image" Target="../media/image9.png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37.png"/><Relationship Id="rId5" Type="http://schemas.openxmlformats.org/officeDocument/2006/relationships/image" Target="../media/image10.jpeg"/><Relationship Id="rId15" Type="http://schemas.openxmlformats.org/officeDocument/2006/relationships/image" Target="../media/image35.png"/><Relationship Id="rId10" Type="http://schemas.openxmlformats.org/officeDocument/2006/relationships/image" Target="../media/image36.png"/><Relationship Id="rId19" Type="http://schemas.microsoft.com/office/2007/relationships/hdphoto" Target="../media/hdphoto2.wdp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3.png"/><Relationship Id="rId1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jpeg"/><Relationship Id="rId12" Type="http://schemas.microsoft.com/office/2007/relationships/hdphoto" Target="../media/hdphoto1.wdp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3.jpg"/><Relationship Id="rId11" Type="http://schemas.openxmlformats.org/officeDocument/2006/relationships/image" Target="../media/image8.png"/><Relationship Id="rId5" Type="http://schemas.openxmlformats.org/officeDocument/2006/relationships/image" Target="../media/image2.jpeg"/><Relationship Id="rId10" Type="http://schemas.openxmlformats.org/officeDocument/2006/relationships/image" Target="../media/image7.jpg"/><Relationship Id="rId4" Type="http://schemas.openxmlformats.org/officeDocument/2006/relationships/image" Target="../media/image1.jpeg"/><Relationship Id="rId9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8.png"/><Relationship Id="rId5" Type="http://schemas.openxmlformats.org/officeDocument/2006/relationships/image" Target="../media/image4.jpe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jpeg"/><Relationship Id="rId5" Type="http://schemas.openxmlformats.org/officeDocument/2006/relationships/image" Target="../media/image3.jpg"/><Relationship Id="rId4" Type="http://schemas.openxmlformats.org/officeDocument/2006/relationships/image" Target="../media/image1.jpe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jpe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jpeg"/><Relationship Id="rId5" Type="http://schemas.openxmlformats.org/officeDocument/2006/relationships/image" Target="../media/image3.jpg"/><Relationship Id="rId10" Type="http://schemas.openxmlformats.org/officeDocument/2006/relationships/image" Target="../media/image9.png"/><Relationship Id="rId4" Type="http://schemas.openxmlformats.org/officeDocument/2006/relationships/image" Target="../media/image1.jpeg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jpeg"/><Relationship Id="rId11" Type="http://schemas.openxmlformats.org/officeDocument/2006/relationships/image" Target="../media/image9.png"/><Relationship Id="rId5" Type="http://schemas.openxmlformats.org/officeDocument/2006/relationships/image" Target="../media/image3.jpg"/><Relationship Id="rId10" Type="http://schemas.microsoft.com/office/2007/relationships/hdphoto" Target="../media/hdphoto1.wdp"/><Relationship Id="rId4" Type="http://schemas.openxmlformats.org/officeDocument/2006/relationships/image" Target="../media/image1.jpeg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jpeg"/><Relationship Id="rId12" Type="http://schemas.openxmlformats.org/officeDocument/2006/relationships/image" Target="../media/image9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jpg"/><Relationship Id="rId11" Type="http://schemas.microsoft.com/office/2007/relationships/hdphoto" Target="../media/hdphoto1.wdp"/><Relationship Id="rId5" Type="http://schemas.openxmlformats.org/officeDocument/2006/relationships/image" Target="../media/image2.jpeg"/><Relationship Id="rId10" Type="http://schemas.openxmlformats.org/officeDocument/2006/relationships/image" Target="../media/image8.png"/><Relationship Id="rId4" Type="http://schemas.openxmlformats.org/officeDocument/2006/relationships/image" Target="../media/image1.jpeg"/><Relationship Id="rId9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jpeg"/><Relationship Id="rId12" Type="http://schemas.microsoft.com/office/2007/relationships/hdphoto" Target="../media/hdphoto1.wdp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jpg"/><Relationship Id="rId11" Type="http://schemas.openxmlformats.org/officeDocument/2006/relationships/image" Target="../media/image8.png"/><Relationship Id="rId5" Type="http://schemas.openxmlformats.org/officeDocument/2006/relationships/image" Target="../media/image2.jpeg"/><Relationship Id="rId10" Type="http://schemas.openxmlformats.org/officeDocument/2006/relationships/image" Target="../media/image7.jpg"/><Relationship Id="rId4" Type="http://schemas.openxmlformats.org/officeDocument/2006/relationships/image" Target="../media/image1.jpeg"/><Relationship Id="rId9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5576" y="0"/>
            <a:ext cx="12192000" cy="6872056"/>
          </a:xfrm>
          <a:prstGeom prst="rect">
            <a:avLst/>
          </a:prstGeom>
          <a:solidFill>
            <a:srgbClr val="FFFFCC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" name="文字方塊 1"/>
          <p:cNvSpPr txBox="1"/>
          <p:nvPr/>
        </p:nvSpPr>
        <p:spPr>
          <a:xfrm>
            <a:off x="0" y="-14056"/>
            <a:ext cx="12191999" cy="135421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醫藥學群領域相關之化學進階</a:t>
            </a:r>
            <a:r>
              <a:rPr lang="zh-TW" alt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課程</a:t>
            </a:r>
            <a:endParaRPr lang="en-US" altLang="zh-TW" sz="28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endParaRPr lang="zh-TW" altLang="en-US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350" y="2101091"/>
            <a:ext cx="2879350" cy="2160000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141" y="4579856"/>
            <a:ext cx="2877400" cy="2160000"/>
          </a:xfrm>
          <a:prstGeom prst="rect">
            <a:avLst/>
          </a:prstGeom>
        </p:spPr>
      </p:pic>
      <p:pic>
        <p:nvPicPr>
          <p:cNvPr id="20" name="圖片 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5" t="18474" r="21843"/>
          <a:stretch/>
        </p:blipFill>
        <p:spPr>
          <a:xfrm>
            <a:off x="9125527" y="2101091"/>
            <a:ext cx="2880001" cy="2160000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598"/>
          <a:stretch/>
        </p:blipFill>
        <p:spPr>
          <a:xfrm>
            <a:off x="6135687" y="2101091"/>
            <a:ext cx="2882854" cy="2160000"/>
          </a:xfrm>
          <a:prstGeom prst="rect">
            <a:avLst/>
          </a:prstGeom>
        </p:spPr>
      </p:pic>
      <p:pic>
        <p:nvPicPr>
          <p:cNvPr id="22" name="圖片 2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4" r="3986"/>
          <a:stretch/>
        </p:blipFill>
        <p:spPr>
          <a:xfrm>
            <a:off x="3149350" y="4579856"/>
            <a:ext cx="2877400" cy="2160000"/>
          </a:xfrm>
          <a:prstGeom prst="rect">
            <a:avLst/>
          </a:prstGeom>
        </p:spPr>
      </p:pic>
      <p:pic>
        <p:nvPicPr>
          <p:cNvPr id="23" name="圖片 2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7" t="32132" r="4953" b="27846"/>
          <a:stretch/>
        </p:blipFill>
        <p:spPr>
          <a:xfrm>
            <a:off x="161459" y="4579856"/>
            <a:ext cx="2882854" cy="2160000"/>
          </a:xfrm>
          <a:prstGeom prst="rect">
            <a:avLst/>
          </a:prstGeom>
        </p:spPr>
      </p:pic>
      <p:pic>
        <p:nvPicPr>
          <p:cNvPr id="24" name="圖片 2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4" t="35919" r="35919" b="6464"/>
          <a:stretch/>
        </p:blipFill>
        <p:spPr>
          <a:xfrm>
            <a:off x="9125527" y="4579856"/>
            <a:ext cx="2877399" cy="2160000"/>
          </a:xfrm>
          <a:prstGeom prst="rect">
            <a:avLst/>
          </a:prstGeom>
        </p:spPr>
      </p:pic>
      <p:pic>
        <p:nvPicPr>
          <p:cNvPr id="26" name="圖片 25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204" t="39958" b="2246"/>
          <a:stretch/>
        </p:blipFill>
        <p:spPr>
          <a:xfrm>
            <a:off x="161459" y="2101091"/>
            <a:ext cx="2880001" cy="2160000"/>
          </a:xfrm>
          <a:prstGeom prst="rect">
            <a:avLst/>
          </a:prstGeom>
        </p:spPr>
      </p:pic>
      <p:sp>
        <p:nvSpPr>
          <p:cNvPr id="27" name="文字方塊 26"/>
          <p:cNvSpPr txBox="1"/>
          <p:nvPr/>
        </p:nvSpPr>
        <p:spPr>
          <a:xfrm>
            <a:off x="349242" y="1428238"/>
            <a:ext cx="11545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Curriculum Enrichment about Medicine Basic in </a:t>
            </a:r>
            <a:r>
              <a:rPr lang="en-US" altLang="zh-TW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Chemistry</a:t>
            </a:r>
            <a:endParaRPr lang="zh-TW" altLang="en-US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6" name="音訊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57"/>
    </mc:Choice>
    <mc:Fallback xmlns="">
      <p:transition spd="slow" advTm="96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5576" y="0"/>
            <a:ext cx="12192000" cy="6872056"/>
          </a:xfrm>
          <a:prstGeom prst="rect">
            <a:avLst/>
          </a:prstGeom>
          <a:solidFill>
            <a:srgbClr val="FFFFCC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文字方塊 1"/>
          <p:cNvSpPr txBox="1"/>
          <p:nvPr/>
        </p:nvSpPr>
        <p:spPr>
          <a:xfrm>
            <a:off x="0" y="-14056"/>
            <a:ext cx="12191999" cy="135421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醫藥學群領域相關之化學進階</a:t>
            </a:r>
            <a:r>
              <a:rPr lang="zh-TW" alt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課程</a:t>
            </a:r>
            <a:endParaRPr lang="en-US" altLang="zh-TW" sz="28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en-US" altLang="zh-TW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Curriculum Enrichment about Medicine Basic in </a:t>
            </a:r>
            <a:r>
              <a:rPr lang="en-US" altLang="zh-TW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Chemistry</a:t>
            </a:r>
            <a:endParaRPr lang="zh-TW" altLang="en-US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3459976" y="2524590"/>
            <a:ext cx="5781489" cy="2326507"/>
            <a:chOff x="4765964" y="1431636"/>
            <a:chExt cx="2641600" cy="558077"/>
          </a:xfrm>
        </p:grpSpPr>
        <p:sp>
          <p:nvSpPr>
            <p:cNvPr id="5" name="圓角矩形 4"/>
            <p:cNvSpPr/>
            <p:nvPr/>
          </p:nvSpPr>
          <p:spPr>
            <a:xfrm>
              <a:off x="4765964" y="1431636"/>
              <a:ext cx="2641600" cy="558077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7200"/>
            </a:p>
          </p:txBody>
        </p:sp>
        <p:sp>
          <p:nvSpPr>
            <p:cNvPr id="6" name="文字方塊 5"/>
            <p:cNvSpPr txBox="1"/>
            <p:nvPr/>
          </p:nvSpPr>
          <p:spPr>
            <a:xfrm>
              <a:off x="5008200" y="1566708"/>
              <a:ext cx="2399364" cy="287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7200" b="1" dirty="0" smtClean="0">
                  <a:solidFill>
                    <a:srgbClr val="0070C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課 程 主 題</a:t>
              </a:r>
              <a:endParaRPr lang="zh-TW" altLang="en-US" sz="7200" b="1" dirty="0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pic>
        <p:nvPicPr>
          <p:cNvPr id="7" name="音訊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04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71"/>
    </mc:Choice>
    <mc:Fallback xmlns="">
      <p:transition spd="slow" advTm="29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5576" y="0"/>
            <a:ext cx="12192000" cy="6872056"/>
          </a:xfrm>
          <a:prstGeom prst="rect">
            <a:avLst/>
          </a:prstGeom>
          <a:solidFill>
            <a:srgbClr val="FFFFCC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文字方塊 1"/>
          <p:cNvSpPr txBox="1"/>
          <p:nvPr/>
        </p:nvSpPr>
        <p:spPr>
          <a:xfrm>
            <a:off x="0" y="-14056"/>
            <a:ext cx="12191999" cy="135421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醫藥學群領域相關之化學進階</a:t>
            </a:r>
            <a:r>
              <a:rPr lang="zh-TW" alt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課程</a:t>
            </a:r>
            <a:endParaRPr lang="en-US" altLang="zh-TW" sz="28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en-US" altLang="zh-TW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Curriculum Enrichment about Medicine Basic in </a:t>
            </a:r>
            <a:r>
              <a:rPr lang="en-US" altLang="zh-TW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Chemistry</a:t>
            </a:r>
            <a:endParaRPr lang="zh-TW" altLang="en-US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4623757" y="1267981"/>
            <a:ext cx="2974110" cy="646331"/>
            <a:chOff x="4765964" y="1404938"/>
            <a:chExt cx="2685691" cy="646331"/>
          </a:xfrm>
        </p:grpSpPr>
        <p:sp>
          <p:nvSpPr>
            <p:cNvPr id="5" name="圓角矩形 4"/>
            <p:cNvSpPr/>
            <p:nvPr/>
          </p:nvSpPr>
          <p:spPr>
            <a:xfrm>
              <a:off x="4765964" y="1431636"/>
              <a:ext cx="2641600" cy="558077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3600"/>
            </a:p>
          </p:txBody>
        </p:sp>
        <p:sp>
          <p:nvSpPr>
            <p:cNvPr id="6" name="文字方塊 5"/>
            <p:cNvSpPr txBox="1"/>
            <p:nvPr/>
          </p:nvSpPr>
          <p:spPr>
            <a:xfrm>
              <a:off x="5052291" y="1404938"/>
              <a:ext cx="23993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600" b="1" dirty="0" smtClean="0">
                  <a:solidFill>
                    <a:srgbClr val="0070C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課 程 主 題</a:t>
              </a:r>
              <a:endParaRPr lang="zh-TW" altLang="en-US" sz="3600" b="1" dirty="0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sp>
        <p:nvSpPr>
          <p:cNvPr id="9" name="圓角矩形 8"/>
          <p:cNvSpPr/>
          <p:nvPr/>
        </p:nvSpPr>
        <p:spPr>
          <a:xfrm>
            <a:off x="895925" y="2038278"/>
            <a:ext cx="2974109" cy="1435012"/>
          </a:xfrm>
          <a:prstGeom prst="roundRect">
            <a:avLst/>
          </a:prstGeom>
          <a:solidFill>
            <a:schemeClr val="accent6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kern="1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有機化合物的結構</a:t>
            </a:r>
            <a:r>
              <a:rPr lang="zh-TW" altLang="en-US" sz="3200" b="1" kern="1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認識</a:t>
            </a:r>
            <a:endParaRPr lang="zh-TW" alt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0" name="圓角矩形 9"/>
          <p:cNvSpPr/>
          <p:nvPr/>
        </p:nvSpPr>
        <p:spPr>
          <a:xfrm>
            <a:off x="4649479" y="2038278"/>
            <a:ext cx="2974109" cy="1435012"/>
          </a:xfrm>
          <a:prstGeom prst="roundRect">
            <a:avLst/>
          </a:prstGeom>
          <a:solidFill>
            <a:schemeClr val="accent6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kern="1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有機化合物的性質與檢驗</a:t>
            </a:r>
            <a:endParaRPr lang="zh-TW" alt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1" name="圓角矩形 10"/>
          <p:cNvSpPr/>
          <p:nvPr/>
        </p:nvSpPr>
        <p:spPr>
          <a:xfrm>
            <a:off x="8403032" y="2028619"/>
            <a:ext cx="2974109" cy="1435012"/>
          </a:xfrm>
          <a:prstGeom prst="roundRect">
            <a:avLst/>
          </a:prstGeom>
          <a:solidFill>
            <a:schemeClr val="accent6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kern="1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有機高分子的結構與檢驗</a:t>
            </a:r>
            <a:endParaRPr lang="zh-TW" alt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7" name="音訊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43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08"/>
    </mc:Choice>
    <mc:Fallback xmlns="">
      <p:transition spd="slow" advTm="49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5576" y="0"/>
            <a:ext cx="12192000" cy="6872056"/>
          </a:xfrm>
          <a:prstGeom prst="rect">
            <a:avLst/>
          </a:prstGeom>
          <a:solidFill>
            <a:srgbClr val="FFFFCC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文字方塊 1"/>
          <p:cNvSpPr txBox="1"/>
          <p:nvPr/>
        </p:nvSpPr>
        <p:spPr>
          <a:xfrm>
            <a:off x="0" y="-14056"/>
            <a:ext cx="12191999" cy="135421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醫藥學群領域相關之化學進階</a:t>
            </a:r>
            <a:r>
              <a:rPr lang="zh-TW" alt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課程</a:t>
            </a:r>
            <a:endParaRPr lang="en-US" altLang="zh-TW" sz="28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en-US" altLang="zh-TW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Curriculum Enrichment about Medicine Basic in </a:t>
            </a:r>
            <a:r>
              <a:rPr lang="en-US" altLang="zh-TW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Chemistry</a:t>
            </a:r>
            <a:endParaRPr lang="zh-TW" altLang="en-US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4623757" y="1267981"/>
            <a:ext cx="2974110" cy="646331"/>
            <a:chOff x="4765964" y="1404938"/>
            <a:chExt cx="2685691" cy="646331"/>
          </a:xfrm>
        </p:grpSpPr>
        <p:sp>
          <p:nvSpPr>
            <p:cNvPr id="5" name="圓角矩形 4"/>
            <p:cNvSpPr/>
            <p:nvPr/>
          </p:nvSpPr>
          <p:spPr>
            <a:xfrm>
              <a:off x="4765964" y="1431636"/>
              <a:ext cx="2641600" cy="558077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3600"/>
            </a:p>
          </p:txBody>
        </p:sp>
        <p:sp>
          <p:nvSpPr>
            <p:cNvPr id="6" name="文字方塊 5"/>
            <p:cNvSpPr txBox="1"/>
            <p:nvPr/>
          </p:nvSpPr>
          <p:spPr>
            <a:xfrm>
              <a:off x="5052291" y="1404938"/>
              <a:ext cx="23993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600" b="1" dirty="0" smtClean="0">
                  <a:solidFill>
                    <a:srgbClr val="0070C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課 程 主 題</a:t>
              </a:r>
              <a:endParaRPr lang="zh-TW" altLang="en-US" sz="3600" b="1" dirty="0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sp>
        <p:nvSpPr>
          <p:cNvPr id="9" name="圓角矩形 8"/>
          <p:cNvSpPr/>
          <p:nvPr/>
        </p:nvSpPr>
        <p:spPr>
          <a:xfrm>
            <a:off x="895925" y="2038278"/>
            <a:ext cx="2974109" cy="1435012"/>
          </a:xfrm>
          <a:prstGeom prst="roundRect">
            <a:avLst/>
          </a:prstGeom>
          <a:solidFill>
            <a:schemeClr val="accent6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kern="1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有機化合物的結構</a:t>
            </a:r>
            <a:r>
              <a:rPr lang="zh-TW" altLang="en-US" sz="3200" b="1" kern="1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認識</a:t>
            </a:r>
            <a:endParaRPr lang="zh-TW" alt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0" name="圓角矩形 9"/>
          <p:cNvSpPr/>
          <p:nvPr/>
        </p:nvSpPr>
        <p:spPr>
          <a:xfrm>
            <a:off x="4649479" y="2038278"/>
            <a:ext cx="2974109" cy="1435012"/>
          </a:xfrm>
          <a:prstGeom prst="roundRect">
            <a:avLst/>
          </a:prstGeom>
          <a:solidFill>
            <a:schemeClr val="accent6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kern="1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有機化合物的性質與檢驗</a:t>
            </a:r>
            <a:endParaRPr lang="zh-TW" alt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1" name="圓角矩形 10"/>
          <p:cNvSpPr/>
          <p:nvPr/>
        </p:nvSpPr>
        <p:spPr>
          <a:xfrm>
            <a:off x="8403032" y="2028619"/>
            <a:ext cx="2974109" cy="1435012"/>
          </a:xfrm>
          <a:prstGeom prst="roundRect">
            <a:avLst/>
          </a:prstGeom>
          <a:solidFill>
            <a:schemeClr val="accent6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kern="1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有機高分子的結構與檢驗</a:t>
            </a:r>
            <a:endParaRPr lang="zh-TW" alt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2" name="圓角矩形 11"/>
          <p:cNvSpPr/>
          <p:nvPr/>
        </p:nvSpPr>
        <p:spPr>
          <a:xfrm>
            <a:off x="895925" y="3652477"/>
            <a:ext cx="2974109" cy="1435012"/>
          </a:xfrm>
          <a:prstGeom prst="roundRect">
            <a:avLst/>
          </a:prstGeom>
          <a:solidFill>
            <a:schemeClr val="accent6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kern="1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食品中的</a:t>
            </a:r>
            <a:r>
              <a:rPr lang="en-US" altLang="zh-TW" sz="3200" b="1" kern="1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/>
            </a:r>
            <a:br>
              <a:rPr lang="en-US" altLang="zh-TW" sz="3200" b="1" kern="1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3200" b="1" kern="1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添加物</a:t>
            </a:r>
            <a:endParaRPr lang="zh-TW" alt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4" name="圓角矩形 13"/>
          <p:cNvSpPr/>
          <p:nvPr/>
        </p:nvSpPr>
        <p:spPr>
          <a:xfrm>
            <a:off x="8403031" y="3652477"/>
            <a:ext cx="2974109" cy="1435012"/>
          </a:xfrm>
          <a:prstGeom prst="roundRect">
            <a:avLst/>
          </a:prstGeom>
          <a:solidFill>
            <a:schemeClr val="accent6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kern="1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生活中的</a:t>
            </a:r>
            <a:r>
              <a:rPr lang="en-US" altLang="zh-TW" sz="3200" b="1" kern="1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/>
            </a:r>
            <a:br>
              <a:rPr lang="en-US" altLang="zh-TW" sz="3200" b="1" kern="1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3200" b="1" kern="1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高分子</a:t>
            </a:r>
            <a:endParaRPr lang="en-US" altLang="zh-TW" sz="3200" b="1" kern="1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7" name="圓角矩形 16"/>
          <p:cNvSpPr/>
          <p:nvPr/>
        </p:nvSpPr>
        <p:spPr>
          <a:xfrm>
            <a:off x="4649480" y="3652477"/>
            <a:ext cx="2974109" cy="1435012"/>
          </a:xfrm>
          <a:prstGeom prst="roundRect">
            <a:avLst/>
          </a:prstGeom>
          <a:solidFill>
            <a:schemeClr val="accent6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kern="1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生活中的</a:t>
            </a:r>
            <a:r>
              <a:rPr lang="en-US" altLang="zh-TW" sz="3200" b="1" kern="1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/>
            </a:r>
            <a:br>
              <a:rPr lang="en-US" altLang="zh-TW" sz="3200" b="1" kern="1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3200" b="1" kern="1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藥物</a:t>
            </a:r>
            <a:endParaRPr lang="zh-TW" alt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7" name="音訊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96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96"/>
    </mc:Choice>
    <mc:Fallback xmlns="">
      <p:transition spd="slow" advTm="83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5576" y="0"/>
            <a:ext cx="12192000" cy="6872056"/>
          </a:xfrm>
          <a:prstGeom prst="rect">
            <a:avLst/>
          </a:prstGeom>
          <a:solidFill>
            <a:srgbClr val="FFFFCC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文字方塊 1"/>
          <p:cNvSpPr txBox="1"/>
          <p:nvPr/>
        </p:nvSpPr>
        <p:spPr>
          <a:xfrm>
            <a:off x="0" y="-14056"/>
            <a:ext cx="12191999" cy="135421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醫藥學群領域相關之化學進階</a:t>
            </a:r>
            <a:r>
              <a:rPr lang="zh-TW" alt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課程</a:t>
            </a:r>
            <a:endParaRPr lang="en-US" altLang="zh-TW" sz="28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en-US" altLang="zh-TW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Curriculum Enrichment about Medicine Basic in </a:t>
            </a:r>
            <a:r>
              <a:rPr lang="en-US" altLang="zh-TW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Chemistry</a:t>
            </a:r>
            <a:endParaRPr lang="zh-TW" altLang="en-US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4623757" y="1267981"/>
            <a:ext cx="2974110" cy="646331"/>
            <a:chOff x="4765964" y="1404938"/>
            <a:chExt cx="2685691" cy="646331"/>
          </a:xfrm>
        </p:grpSpPr>
        <p:sp>
          <p:nvSpPr>
            <p:cNvPr id="5" name="圓角矩形 4"/>
            <p:cNvSpPr/>
            <p:nvPr/>
          </p:nvSpPr>
          <p:spPr>
            <a:xfrm>
              <a:off x="4765964" y="1431636"/>
              <a:ext cx="2641600" cy="558077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3600"/>
            </a:p>
          </p:txBody>
        </p:sp>
        <p:sp>
          <p:nvSpPr>
            <p:cNvPr id="6" name="文字方塊 5"/>
            <p:cNvSpPr txBox="1"/>
            <p:nvPr/>
          </p:nvSpPr>
          <p:spPr>
            <a:xfrm>
              <a:off x="5052291" y="1404938"/>
              <a:ext cx="23993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600" b="1" dirty="0" smtClean="0">
                  <a:solidFill>
                    <a:srgbClr val="0070C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課 程 主 題</a:t>
              </a:r>
              <a:endParaRPr lang="zh-TW" altLang="en-US" sz="3600" b="1" dirty="0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sp>
        <p:nvSpPr>
          <p:cNvPr id="9" name="圓角矩形 8"/>
          <p:cNvSpPr/>
          <p:nvPr/>
        </p:nvSpPr>
        <p:spPr>
          <a:xfrm>
            <a:off x="895925" y="2038278"/>
            <a:ext cx="2974109" cy="1435012"/>
          </a:xfrm>
          <a:prstGeom prst="roundRect">
            <a:avLst/>
          </a:prstGeom>
          <a:solidFill>
            <a:schemeClr val="accent6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kern="1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有機化合物的結構</a:t>
            </a:r>
            <a:r>
              <a:rPr lang="zh-TW" altLang="en-US" sz="3200" b="1" kern="1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認識</a:t>
            </a:r>
            <a:endParaRPr lang="zh-TW" alt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0" name="圓角矩形 9"/>
          <p:cNvSpPr/>
          <p:nvPr/>
        </p:nvSpPr>
        <p:spPr>
          <a:xfrm>
            <a:off x="4649479" y="2038278"/>
            <a:ext cx="2974109" cy="1435012"/>
          </a:xfrm>
          <a:prstGeom prst="roundRect">
            <a:avLst/>
          </a:prstGeom>
          <a:solidFill>
            <a:schemeClr val="accent6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kern="1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有機化合物的性質與檢驗</a:t>
            </a:r>
            <a:endParaRPr lang="zh-TW" alt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1" name="圓角矩形 10"/>
          <p:cNvSpPr/>
          <p:nvPr/>
        </p:nvSpPr>
        <p:spPr>
          <a:xfrm>
            <a:off x="8403032" y="2028619"/>
            <a:ext cx="2974109" cy="1435012"/>
          </a:xfrm>
          <a:prstGeom prst="roundRect">
            <a:avLst/>
          </a:prstGeom>
          <a:solidFill>
            <a:schemeClr val="accent6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kern="1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有機高分子的結構與檢驗</a:t>
            </a:r>
            <a:endParaRPr lang="zh-TW" alt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2" name="圓角矩形 11"/>
          <p:cNvSpPr/>
          <p:nvPr/>
        </p:nvSpPr>
        <p:spPr>
          <a:xfrm>
            <a:off x="895925" y="3652477"/>
            <a:ext cx="2974109" cy="1435012"/>
          </a:xfrm>
          <a:prstGeom prst="roundRect">
            <a:avLst/>
          </a:prstGeom>
          <a:solidFill>
            <a:schemeClr val="accent6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kern="1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食品中的</a:t>
            </a:r>
            <a:r>
              <a:rPr lang="en-US" altLang="zh-TW" sz="3200" b="1" kern="1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/>
            </a:r>
            <a:br>
              <a:rPr lang="en-US" altLang="zh-TW" sz="3200" b="1" kern="1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3200" b="1" kern="1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添加物</a:t>
            </a:r>
            <a:endParaRPr lang="zh-TW" alt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3" name="圓角矩形 12"/>
          <p:cNvSpPr/>
          <p:nvPr/>
        </p:nvSpPr>
        <p:spPr>
          <a:xfrm>
            <a:off x="8403030" y="5258777"/>
            <a:ext cx="2974109" cy="1435012"/>
          </a:xfrm>
          <a:prstGeom prst="roundRect">
            <a:avLst/>
          </a:prstGeom>
          <a:solidFill>
            <a:schemeClr val="accent6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相關實驗實作</a:t>
            </a:r>
            <a:endParaRPr lang="en-US" altLang="zh-TW" sz="32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zh-TW" alt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與成果</a:t>
            </a:r>
            <a:r>
              <a:rPr lang="zh-TW" alt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發表</a:t>
            </a:r>
          </a:p>
        </p:txBody>
      </p:sp>
      <p:sp>
        <p:nvSpPr>
          <p:cNvPr id="14" name="圓角矩形 13"/>
          <p:cNvSpPr/>
          <p:nvPr/>
        </p:nvSpPr>
        <p:spPr>
          <a:xfrm>
            <a:off x="8403031" y="3652477"/>
            <a:ext cx="2974109" cy="1435012"/>
          </a:xfrm>
          <a:prstGeom prst="roundRect">
            <a:avLst/>
          </a:prstGeom>
          <a:solidFill>
            <a:schemeClr val="accent6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kern="1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生活中的</a:t>
            </a:r>
            <a:r>
              <a:rPr lang="en-US" altLang="zh-TW" sz="3200" b="1" kern="1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/>
            </a:r>
            <a:br>
              <a:rPr lang="en-US" altLang="zh-TW" sz="3200" b="1" kern="1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3200" b="1" kern="1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高分子</a:t>
            </a:r>
            <a:endParaRPr lang="en-US" altLang="zh-TW" sz="3200" b="1" kern="1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5" name="圓角矩形 14"/>
          <p:cNvSpPr/>
          <p:nvPr/>
        </p:nvSpPr>
        <p:spPr>
          <a:xfrm>
            <a:off x="895925" y="5262266"/>
            <a:ext cx="2974109" cy="1435012"/>
          </a:xfrm>
          <a:prstGeom prst="roundRect">
            <a:avLst/>
          </a:prstGeom>
          <a:solidFill>
            <a:schemeClr val="accent6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kern="1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生活</a:t>
            </a:r>
            <a:r>
              <a:rPr lang="zh-TW" altLang="en-US" sz="3200" b="1" kern="1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中的</a:t>
            </a:r>
            <a:r>
              <a:rPr lang="en-US" altLang="zh-TW" sz="3200" b="1" kern="1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/>
            </a:r>
            <a:br>
              <a:rPr lang="en-US" altLang="zh-TW" sz="3200" b="1" kern="1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3200" b="1" kern="1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毒物</a:t>
            </a:r>
            <a:r>
              <a:rPr lang="zh-TW" altLang="en-US" sz="3200" b="1" kern="1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或毒品</a:t>
            </a:r>
          </a:p>
        </p:txBody>
      </p:sp>
      <p:sp>
        <p:nvSpPr>
          <p:cNvPr id="16" name="圓角矩形 15"/>
          <p:cNvSpPr/>
          <p:nvPr/>
        </p:nvSpPr>
        <p:spPr>
          <a:xfrm>
            <a:off x="4649480" y="5267924"/>
            <a:ext cx="2974109" cy="1435012"/>
          </a:xfrm>
          <a:prstGeom prst="roundRect">
            <a:avLst/>
          </a:prstGeom>
          <a:solidFill>
            <a:schemeClr val="accent6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kern="1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安全事件討論分享</a:t>
            </a:r>
            <a:endParaRPr lang="zh-TW" alt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7" name="圓角矩形 16"/>
          <p:cNvSpPr/>
          <p:nvPr/>
        </p:nvSpPr>
        <p:spPr>
          <a:xfrm>
            <a:off x="4649480" y="3652477"/>
            <a:ext cx="2974109" cy="1435012"/>
          </a:xfrm>
          <a:prstGeom prst="roundRect">
            <a:avLst/>
          </a:prstGeom>
          <a:solidFill>
            <a:schemeClr val="accent6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kern="1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生活中的</a:t>
            </a:r>
            <a:r>
              <a:rPr lang="en-US" altLang="zh-TW" sz="3200" b="1" kern="1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/>
            </a:r>
            <a:br>
              <a:rPr lang="en-US" altLang="zh-TW" sz="3200" b="1" kern="1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3200" b="1" kern="1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藥物</a:t>
            </a:r>
            <a:endParaRPr lang="zh-TW" alt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7" name="音訊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29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82"/>
    </mc:Choice>
    <mc:Fallback xmlns="">
      <p:transition spd="slow" advTm="92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-14056"/>
            <a:ext cx="12192000" cy="6872056"/>
          </a:xfrm>
          <a:prstGeom prst="rect">
            <a:avLst/>
          </a:prstGeom>
          <a:solidFill>
            <a:srgbClr val="FFFFCC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文字方塊 1"/>
          <p:cNvSpPr txBox="1"/>
          <p:nvPr/>
        </p:nvSpPr>
        <p:spPr>
          <a:xfrm>
            <a:off x="210339" y="1402468"/>
            <a:ext cx="11813841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2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</a:t>
            </a:r>
            <a:r>
              <a:rPr lang="zh-TW" altLang="en-US" sz="22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一</a:t>
            </a:r>
            <a:r>
              <a:rPr lang="en-US" altLang="zh-TW" sz="22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)</a:t>
            </a:r>
            <a:r>
              <a:rPr lang="zh-TW" altLang="en-US" sz="22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、學生從基礎化學及選修化學課綱課程的延伸，增加對於生活中息息相關的有機化學認識，包括生活中的有機分子、高分子、食品中的添加物、藥物、毒物等，提升學生基礎科學專業能力及學習動機。</a:t>
            </a:r>
          </a:p>
          <a:p>
            <a:endParaRPr lang="zh-TW" altLang="en-US" sz="22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en-US" altLang="zh-TW" sz="22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</a:t>
            </a:r>
            <a:r>
              <a:rPr lang="zh-TW" altLang="en-US" sz="22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二</a:t>
            </a:r>
            <a:r>
              <a:rPr lang="en-US" altLang="zh-TW" sz="22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)</a:t>
            </a:r>
            <a:r>
              <a:rPr lang="zh-TW" altLang="en-US" sz="22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、從生活中的化學與人類的互動，學生能增加對社會及環境的互動溫暖，包括醫學新知與衛生管理、綠色化學永續精神、社會工安意外、實驗室安全等，讓學生對社會增加「科技改善人類生活」的責任。</a:t>
            </a:r>
          </a:p>
          <a:p>
            <a:endParaRPr lang="zh-TW" altLang="en-US" sz="22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en-US" altLang="zh-TW" sz="22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</a:t>
            </a:r>
            <a:r>
              <a:rPr lang="zh-TW" altLang="en-US" sz="22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三</a:t>
            </a:r>
            <a:r>
              <a:rPr lang="en-US" altLang="zh-TW" sz="22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)</a:t>
            </a:r>
            <a:r>
              <a:rPr lang="zh-TW" altLang="en-US" sz="22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、藉由實作課程的實施，學生可與基本知識充實進行應證與比較，搭配生物化學、醫學等相關定性、定量實驗，示範實驗或相關議題討論，學生除釐清化學重要概念的常見迷思，並實踐「務本求實、格物致知、知識傳遞</a:t>
            </a:r>
            <a:r>
              <a:rPr lang="zh-TW" altLang="en-US" sz="2200" dirty="0" smtClean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、分享</a:t>
            </a:r>
            <a:r>
              <a:rPr lang="zh-TW" altLang="en-US" sz="22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共進」等「作學問」應有的技能及態度，建立知識模組的能力。</a:t>
            </a:r>
          </a:p>
          <a:p>
            <a:endParaRPr lang="zh-TW" altLang="en-US" sz="22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en-US" altLang="zh-TW" sz="22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</a:t>
            </a:r>
            <a:r>
              <a:rPr lang="zh-TW" altLang="en-US" sz="22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四</a:t>
            </a:r>
            <a:r>
              <a:rPr lang="en-US" altLang="zh-TW" sz="22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)</a:t>
            </a:r>
            <a:r>
              <a:rPr lang="zh-TW" altLang="en-US" sz="22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、提供數理化、醫藥衛生、生命科學、生物資源等學群學生，建立正確而完整的化學整合觀念，並培養其化學與生活、科技、環境相關的科學判斷力及培養科學素養，並提供學生學習歷程之形成，建立自我認識及規劃生涯發展的能力與省思。</a:t>
            </a:r>
          </a:p>
        </p:txBody>
      </p:sp>
      <p:grpSp>
        <p:nvGrpSpPr>
          <p:cNvPr id="7" name="群組 6"/>
          <p:cNvGrpSpPr/>
          <p:nvPr/>
        </p:nvGrpSpPr>
        <p:grpSpPr>
          <a:xfrm>
            <a:off x="4421908" y="2152961"/>
            <a:ext cx="2978728" cy="646331"/>
            <a:chOff x="4765964" y="1404938"/>
            <a:chExt cx="2724728" cy="646331"/>
          </a:xfrm>
        </p:grpSpPr>
        <p:sp>
          <p:nvSpPr>
            <p:cNvPr id="6" name="圓角矩形 5"/>
            <p:cNvSpPr/>
            <p:nvPr/>
          </p:nvSpPr>
          <p:spPr>
            <a:xfrm>
              <a:off x="4765964" y="1431636"/>
              <a:ext cx="2724728" cy="558077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3600"/>
            </a:p>
          </p:txBody>
        </p:sp>
        <p:sp>
          <p:nvSpPr>
            <p:cNvPr id="5" name="文字方塊 4"/>
            <p:cNvSpPr txBox="1"/>
            <p:nvPr/>
          </p:nvSpPr>
          <p:spPr>
            <a:xfrm>
              <a:off x="5052290" y="1404938"/>
              <a:ext cx="24160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3600" b="1" dirty="0" smtClean="0">
                  <a:solidFill>
                    <a:srgbClr val="7030A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學 習 目 標</a:t>
              </a:r>
              <a:endParaRPr lang="zh-TW" altLang="en-US" sz="3600" b="1" dirty="0">
                <a:solidFill>
                  <a:srgbClr val="7030A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sp>
        <p:nvSpPr>
          <p:cNvPr id="9" name="文字方塊 8"/>
          <p:cNvSpPr txBox="1"/>
          <p:nvPr/>
        </p:nvSpPr>
        <p:spPr>
          <a:xfrm>
            <a:off x="0" y="-14056"/>
            <a:ext cx="12191999" cy="135421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醫藥學群領域相關之化學進階</a:t>
            </a:r>
            <a:r>
              <a:rPr lang="zh-TW" alt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課程</a:t>
            </a:r>
            <a:endParaRPr lang="en-US" altLang="zh-TW" sz="28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en-US" altLang="zh-TW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Curriculum Enrichment about Medicine Basic in </a:t>
            </a:r>
            <a:r>
              <a:rPr lang="en-US" altLang="zh-TW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Chemistry</a:t>
            </a:r>
            <a:endParaRPr lang="zh-TW" altLang="en-US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0" name="音訊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849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35"/>
    </mc:Choice>
    <mc:Fallback xmlns="">
      <p:transition spd="slow" advTm="110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0"/>
            <a:ext cx="12192000" cy="6872056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3" name="圖片 32" descr="一張含有 運輸, 夜空 的圖片&#10;&#10;自動產生的描述">
            <a:extLst>
              <a:ext uri="{FF2B5EF4-FFF2-40B4-BE49-F238E27FC236}">
                <a16:creationId xmlns:a16="http://schemas.microsoft.com/office/drawing/2014/main" id="{EF6B9AD3-9989-FB45-ABE1-41119752E45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r="68856"/>
          <a:stretch/>
        </p:blipFill>
        <p:spPr>
          <a:xfrm>
            <a:off x="28304" y="2757315"/>
            <a:ext cx="2413672" cy="4037859"/>
          </a:xfrm>
          <a:prstGeom prst="rect">
            <a:avLst/>
          </a:prstGeom>
        </p:spPr>
      </p:pic>
      <p:sp>
        <p:nvSpPr>
          <p:cNvPr id="16" name="文字方塊 15"/>
          <p:cNvSpPr txBox="1"/>
          <p:nvPr/>
        </p:nvSpPr>
        <p:spPr>
          <a:xfrm>
            <a:off x="0" y="-14056"/>
            <a:ext cx="12191999" cy="135421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醫藥學群領域相關之化學進階</a:t>
            </a:r>
            <a:r>
              <a:rPr lang="zh-TW" alt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課程</a:t>
            </a:r>
            <a:endParaRPr lang="en-US" altLang="zh-TW" sz="28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en-US" altLang="zh-TW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Curriculum Enrichment about Medicine Basic in </a:t>
            </a:r>
            <a:r>
              <a:rPr lang="en-US" altLang="zh-TW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Chemistry</a:t>
            </a:r>
            <a:endParaRPr lang="zh-TW" altLang="en-US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116885" y="3062746"/>
            <a:ext cx="2303836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有機化合物</a:t>
            </a:r>
            <a:endParaRPr lang="en-US" altLang="zh-TW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endParaRPr lang="en-US" altLang="zh-TW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zh-TW" alt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組成</a:t>
            </a:r>
            <a:r>
              <a:rPr lang="zh-TW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及</a:t>
            </a:r>
            <a:r>
              <a:rPr lang="zh-TW" alt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結構</a:t>
            </a:r>
            <a:endParaRPr lang="en-US" altLang="zh-TW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endParaRPr lang="en-US" altLang="zh-TW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zh-TW" alt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反應與機構</a:t>
            </a:r>
            <a:endParaRPr lang="en-US" altLang="zh-TW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endParaRPr lang="en-US" altLang="zh-TW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zh-TW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應用</a:t>
            </a:r>
            <a:r>
              <a:rPr lang="zh-TW" alt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與生活</a:t>
            </a:r>
            <a:endParaRPr lang="en-US" altLang="zh-TW" sz="3200" dirty="0" smtClean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29" name="圖片 28"/>
          <p:cNvPicPr>
            <a:picLocks noChangeAspect="1"/>
          </p:cNvPicPr>
          <p:nvPr/>
        </p:nvPicPr>
        <p:blipFill rotWithShape="1">
          <a:blip r:embed="rId7"/>
          <a:srcRect l="1" r="72719" b="63352"/>
          <a:stretch/>
        </p:blipFill>
        <p:spPr>
          <a:xfrm>
            <a:off x="152915" y="1352297"/>
            <a:ext cx="3654757" cy="888243"/>
          </a:xfrm>
          <a:prstGeom prst="rect">
            <a:avLst/>
          </a:prstGeom>
        </p:spPr>
      </p:pic>
      <p:grpSp>
        <p:nvGrpSpPr>
          <p:cNvPr id="30" name="群組 29"/>
          <p:cNvGrpSpPr/>
          <p:nvPr/>
        </p:nvGrpSpPr>
        <p:grpSpPr>
          <a:xfrm>
            <a:off x="43723" y="2199238"/>
            <a:ext cx="3877985" cy="596835"/>
            <a:chOff x="4569731" y="1297693"/>
            <a:chExt cx="3877985" cy="596835"/>
          </a:xfrm>
        </p:grpSpPr>
        <p:sp>
          <p:nvSpPr>
            <p:cNvPr id="31" name="圓角矩形 30"/>
            <p:cNvSpPr/>
            <p:nvPr/>
          </p:nvSpPr>
          <p:spPr>
            <a:xfrm>
              <a:off x="4606637" y="1297693"/>
              <a:ext cx="3791961" cy="558077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3200"/>
            </a:p>
          </p:txBody>
        </p:sp>
        <p:sp>
          <p:nvSpPr>
            <p:cNvPr id="32" name="文字方塊 31"/>
            <p:cNvSpPr txBox="1"/>
            <p:nvPr/>
          </p:nvSpPr>
          <p:spPr>
            <a:xfrm>
              <a:off x="4569731" y="1309753"/>
              <a:ext cx="387798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3200" b="1" dirty="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數位智慧縱貫式診斷</a:t>
              </a:r>
            </a:p>
          </p:txBody>
        </p:sp>
      </p:grpSp>
      <p:pic>
        <p:nvPicPr>
          <p:cNvPr id="34" name="圖片 33"/>
          <p:cNvPicPr>
            <a:picLocks noChangeAspect="1"/>
          </p:cNvPicPr>
          <p:nvPr/>
        </p:nvPicPr>
        <p:blipFill rotWithShape="1">
          <a:blip r:embed="rId8"/>
          <a:srcRect r="60518"/>
          <a:stretch/>
        </p:blipFill>
        <p:spPr>
          <a:xfrm>
            <a:off x="3921708" y="1505978"/>
            <a:ext cx="3421301" cy="1114425"/>
          </a:xfrm>
          <a:prstGeom prst="rect">
            <a:avLst/>
          </a:prstGeom>
        </p:spPr>
      </p:pic>
      <p:sp>
        <p:nvSpPr>
          <p:cNvPr id="13" name="文字方塊 12"/>
          <p:cNvSpPr txBox="1"/>
          <p:nvPr/>
        </p:nvSpPr>
        <p:spPr>
          <a:xfrm>
            <a:off x="7238840" y="1466375"/>
            <a:ext cx="264367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3200" b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deltaMOOCx</a:t>
            </a:r>
            <a:endParaRPr lang="en-US" altLang="zh-TW" sz="3200" b="1" dirty="0" smtClean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zh-TW" altLang="en-US" sz="32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高中化學</a:t>
            </a:r>
            <a:endParaRPr lang="en-US" altLang="zh-TW" sz="2800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2" name="音訊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276" y="2543593"/>
            <a:ext cx="4251505" cy="4251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184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28"/>
    </mc:Choice>
    <mc:Fallback>
      <p:transition spd="slow" advTm="57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0"/>
            <a:ext cx="12192000" cy="6872056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3" name="圖片 32" descr="一張含有 運輸, 夜空 的圖片&#10;&#10;自動產生的描述">
            <a:extLst>
              <a:ext uri="{FF2B5EF4-FFF2-40B4-BE49-F238E27FC236}">
                <a16:creationId xmlns:a16="http://schemas.microsoft.com/office/drawing/2014/main" id="{EF6B9AD3-9989-FB45-ABE1-41119752E45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r="68856"/>
          <a:stretch/>
        </p:blipFill>
        <p:spPr>
          <a:xfrm>
            <a:off x="28304" y="2757315"/>
            <a:ext cx="2413672" cy="4037859"/>
          </a:xfrm>
          <a:prstGeom prst="rect">
            <a:avLst/>
          </a:prstGeom>
        </p:spPr>
      </p:pic>
      <p:sp>
        <p:nvSpPr>
          <p:cNvPr id="16" name="文字方塊 15"/>
          <p:cNvSpPr txBox="1"/>
          <p:nvPr/>
        </p:nvSpPr>
        <p:spPr>
          <a:xfrm>
            <a:off x="0" y="-14056"/>
            <a:ext cx="12191999" cy="135421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醫藥學群領域相關之化學進階</a:t>
            </a:r>
            <a:r>
              <a:rPr lang="zh-TW" alt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課程</a:t>
            </a:r>
            <a:endParaRPr lang="en-US" altLang="zh-TW" sz="28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en-US" altLang="zh-TW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Curriculum Enrichment about Medicine Basic in </a:t>
            </a:r>
            <a:r>
              <a:rPr lang="en-US" altLang="zh-TW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Chemistry</a:t>
            </a:r>
            <a:endParaRPr lang="zh-TW" altLang="en-US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116885" y="3062746"/>
            <a:ext cx="2303836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有機化合物</a:t>
            </a:r>
            <a:endParaRPr lang="en-US" altLang="zh-TW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endParaRPr lang="en-US" altLang="zh-TW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zh-TW" alt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組成</a:t>
            </a:r>
            <a:r>
              <a:rPr lang="zh-TW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及</a:t>
            </a:r>
            <a:r>
              <a:rPr lang="zh-TW" alt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結構</a:t>
            </a:r>
            <a:endParaRPr lang="en-US" altLang="zh-TW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endParaRPr lang="en-US" altLang="zh-TW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zh-TW" alt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反應與機構</a:t>
            </a:r>
            <a:endParaRPr lang="en-US" altLang="zh-TW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endParaRPr lang="en-US" altLang="zh-TW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zh-TW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應用</a:t>
            </a:r>
            <a:r>
              <a:rPr lang="zh-TW" alt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與生活</a:t>
            </a:r>
            <a:endParaRPr lang="en-US" altLang="zh-TW" sz="3200" dirty="0" smtClean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29" name="圖片 28"/>
          <p:cNvPicPr>
            <a:picLocks noChangeAspect="1"/>
          </p:cNvPicPr>
          <p:nvPr/>
        </p:nvPicPr>
        <p:blipFill rotWithShape="1">
          <a:blip r:embed="rId7"/>
          <a:srcRect l="1" r="72719" b="63352"/>
          <a:stretch/>
        </p:blipFill>
        <p:spPr>
          <a:xfrm>
            <a:off x="152915" y="1352297"/>
            <a:ext cx="3654757" cy="888243"/>
          </a:xfrm>
          <a:prstGeom prst="rect">
            <a:avLst/>
          </a:prstGeom>
        </p:spPr>
      </p:pic>
      <p:grpSp>
        <p:nvGrpSpPr>
          <p:cNvPr id="30" name="群組 29"/>
          <p:cNvGrpSpPr/>
          <p:nvPr/>
        </p:nvGrpSpPr>
        <p:grpSpPr>
          <a:xfrm>
            <a:off x="43723" y="2199238"/>
            <a:ext cx="3877985" cy="596835"/>
            <a:chOff x="4569731" y="1297693"/>
            <a:chExt cx="3877985" cy="596835"/>
          </a:xfrm>
        </p:grpSpPr>
        <p:sp>
          <p:nvSpPr>
            <p:cNvPr id="31" name="圓角矩形 30"/>
            <p:cNvSpPr/>
            <p:nvPr/>
          </p:nvSpPr>
          <p:spPr>
            <a:xfrm>
              <a:off x="4606637" y="1297693"/>
              <a:ext cx="3791961" cy="558077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3200"/>
            </a:p>
          </p:txBody>
        </p:sp>
        <p:sp>
          <p:nvSpPr>
            <p:cNvPr id="32" name="文字方塊 31"/>
            <p:cNvSpPr txBox="1"/>
            <p:nvPr/>
          </p:nvSpPr>
          <p:spPr>
            <a:xfrm>
              <a:off x="4569731" y="1309753"/>
              <a:ext cx="387798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3200" b="1" dirty="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數位智慧縱貫式診斷</a:t>
              </a:r>
            </a:p>
          </p:txBody>
        </p:sp>
      </p:grpSp>
      <p:pic>
        <p:nvPicPr>
          <p:cNvPr id="34" name="圖片 33"/>
          <p:cNvPicPr>
            <a:picLocks noChangeAspect="1"/>
          </p:cNvPicPr>
          <p:nvPr/>
        </p:nvPicPr>
        <p:blipFill rotWithShape="1">
          <a:blip r:embed="rId8"/>
          <a:srcRect r="60518"/>
          <a:stretch/>
        </p:blipFill>
        <p:spPr>
          <a:xfrm>
            <a:off x="3921708" y="1505978"/>
            <a:ext cx="3421301" cy="1114425"/>
          </a:xfrm>
          <a:prstGeom prst="rect">
            <a:avLst/>
          </a:prstGeom>
        </p:spPr>
      </p:pic>
      <p:grpSp>
        <p:nvGrpSpPr>
          <p:cNvPr id="35" name="群組 34"/>
          <p:cNvGrpSpPr/>
          <p:nvPr/>
        </p:nvGrpSpPr>
        <p:grpSpPr>
          <a:xfrm>
            <a:off x="4861165" y="3062746"/>
            <a:ext cx="5340261" cy="2977836"/>
            <a:chOff x="4890656" y="1202098"/>
            <a:chExt cx="2078324" cy="913972"/>
          </a:xfrm>
        </p:grpSpPr>
        <p:sp>
          <p:nvSpPr>
            <p:cNvPr id="36" name="圓角矩形 35"/>
            <p:cNvSpPr/>
            <p:nvPr/>
          </p:nvSpPr>
          <p:spPr>
            <a:xfrm>
              <a:off x="4890656" y="1202098"/>
              <a:ext cx="1990309" cy="913972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7200"/>
            </a:p>
          </p:txBody>
        </p:sp>
        <p:sp>
          <p:nvSpPr>
            <p:cNvPr id="37" name="文字方塊 36"/>
            <p:cNvSpPr txBox="1"/>
            <p:nvPr/>
          </p:nvSpPr>
          <p:spPr>
            <a:xfrm>
              <a:off x="4997523" y="1296062"/>
              <a:ext cx="1971457" cy="708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7200" b="1" dirty="0" smtClean="0">
                  <a:solidFill>
                    <a:srgbClr val="C000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基 礎 探 索</a:t>
              </a:r>
              <a:endParaRPr lang="en-US" altLang="zh-TW" sz="7200" b="1" dirty="0" smtClean="0">
                <a:solidFill>
                  <a:srgbClr val="C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  <a:p>
              <a:r>
                <a:rPr lang="zh-TW" altLang="en-US" sz="7200" b="1" dirty="0" smtClean="0">
                  <a:solidFill>
                    <a:srgbClr val="C000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模 擬 試 題</a:t>
              </a:r>
              <a:endParaRPr lang="zh-TW" altLang="en-US" sz="7200" b="1" dirty="0">
                <a:solidFill>
                  <a:srgbClr val="C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sp>
        <p:nvSpPr>
          <p:cNvPr id="38" name="文字方塊 37"/>
          <p:cNvSpPr txBox="1"/>
          <p:nvPr/>
        </p:nvSpPr>
        <p:spPr>
          <a:xfrm>
            <a:off x="7238840" y="1466375"/>
            <a:ext cx="264367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3200" b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deltaMOOCx</a:t>
            </a:r>
            <a:endParaRPr lang="en-US" altLang="zh-TW" sz="3200" b="1" dirty="0" smtClean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zh-TW" altLang="en-US" sz="32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高中化學</a:t>
            </a:r>
            <a:endParaRPr lang="en-US" altLang="zh-TW" sz="2800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4" name="音訊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98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90"/>
    </mc:Choice>
    <mc:Fallback xmlns="">
      <p:transition spd="slow" advTm="74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0"/>
            <a:ext cx="12192000" cy="6872056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3" name="圖片 32" descr="一張含有 運輸, 夜空 的圖片&#10;&#10;自動產生的描述">
            <a:extLst>
              <a:ext uri="{FF2B5EF4-FFF2-40B4-BE49-F238E27FC236}">
                <a16:creationId xmlns:a16="http://schemas.microsoft.com/office/drawing/2014/main" id="{EF6B9AD3-9989-FB45-ABE1-41119752E45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r="68856"/>
          <a:stretch/>
        </p:blipFill>
        <p:spPr>
          <a:xfrm>
            <a:off x="28304" y="2757315"/>
            <a:ext cx="2413672" cy="4037859"/>
          </a:xfrm>
          <a:prstGeom prst="rect">
            <a:avLst/>
          </a:prstGeom>
        </p:spPr>
      </p:pic>
      <p:sp>
        <p:nvSpPr>
          <p:cNvPr id="16" name="文字方塊 15"/>
          <p:cNvSpPr txBox="1"/>
          <p:nvPr/>
        </p:nvSpPr>
        <p:spPr>
          <a:xfrm>
            <a:off x="0" y="-14056"/>
            <a:ext cx="12191999" cy="135421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醫藥學群領域相關之化學進階</a:t>
            </a:r>
            <a:r>
              <a:rPr lang="zh-TW" alt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課程</a:t>
            </a:r>
            <a:endParaRPr lang="en-US" altLang="zh-TW" sz="28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en-US" altLang="zh-TW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Curriculum Enrichment about Medicine Basic in </a:t>
            </a:r>
            <a:r>
              <a:rPr lang="en-US" altLang="zh-TW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Chemistry</a:t>
            </a:r>
            <a:endParaRPr lang="zh-TW" altLang="en-US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116885" y="3062746"/>
            <a:ext cx="2303836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有機化合物</a:t>
            </a:r>
            <a:endParaRPr lang="en-US" altLang="zh-TW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endParaRPr lang="en-US" altLang="zh-TW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zh-TW" alt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組成</a:t>
            </a:r>
            <a:r>
              <a:rPr lang="zh-TW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及</a:t>
            </a:r>
            <a:r>
              <a:rPr lang="zh-TW" alt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結構</a:t>
            </a:r>
            <a:endParaRPr lang="en-US" altLang="zh-TW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endParaRPr lang="en-US" altLang="zh-TW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zh-TW" alt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反應與機構</a:t>
            </a:r>
            <a:endParaRPr lang="en-US" altLang="zh-TW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endParaRPr lang="en-US" altLang="zh-TW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zh-TW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應用</a:t>
            </a:r>
            <a:r>
              <a:rPr lang="zh-TW" alt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與生活</a:t>
            </a:r>
            <a:endParaRPr lang="en-US" altLang="zh-TW" sz="3200" dirty="0" smtClean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21" name="圖片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99732" y="2773984"/>
            <a:ext cx="3171975" cy="1800000"/>
          </a:xfrm>
          <a:prstGeom prst="rect">
            <a:avLst/>
          </a:prstGeom>
        </p:spPr>
      </p:pic>
      <p:pic>
        <p:nvPicPr>
          <p:cNvPr id="22" name="圖片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28515" y="2773984"/>
            <a:ext cx="3184615" cy="1800000"/>
          </a:xfrm>
          <a:prstGeom prst="rect">
            <a:avLst/>
          </a:prstGeom>
        </p:spPr>
      </p:pic>
      <p:pic>
        <p:nvPicPr>
          <p:cNvPr id="23" name="圖片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69938" y="2773984"/>
            <a:ext cx="3165254" cy="1800000"/>
          </a:xfrm>
          <a:prstGeom prst="rect">
            <a:avLst/>
          </a:prstGeom>
        </p:spPr>
      </p:pic>
      <p:pic>
        <p:nvPicPr>
          <p:cNvPr id="29" name="圖片 28"/>
          <p:cNvPicPr>
            <a:picLocks noChangeAspect="1"/>
          </p:cNvPicPr>
          <p:nvPr/>
        </p:nvPicPr>
        <p:blipFill rotWithShape="1">
          <a:blip r:embed="rId10"/>
          <a:srcRect l="1" r="72719" b="63352"/>
          <a:stretch/>
        </p:blipFill>
        <p:spPr>
          <a:xfrm>
            <a:off x="152915" y="1352297"/>
            <a:ext cx="3654757" cy="888243"/>
          </a:xfrm>
          <a:prstGeom prst="rect">
            <a:avLst/>
          </a:prstGeom>
        </p:spPr>
      </p:pic>
      <p:grpSp>
        <p:nvGrpSpPr>
          <p:cNvPr id="30" name="群組 29"/>
          <p:cNvGrpSpPr/>
          <p:nvPr/>
        </p:nvGrpSpPr>
        <p:grpSpPr>
          <a:xfrm>
            <a:off x="43723" y="2199238"/>
            <a:ext cx="3877985" cy="596835"/>
            <a:chOff x="4569731" y="1297693"/>
            <a:chExt cx="3877985" cy="596835"/>
          </a:xfrm>
        </p:grpSpPr>
        <p:sp>
          <p:nvSpPr>
            <p:cNvPr id="31" name="圓角矩形 30"/>
            <p:cNvSpPr/>
            <p:nvPr/>
          </p:nvSpPr>
          <p:spPr>
            <a:xfrm>
              <a:off x="4606637" y="1297693"/>
              <a:ext cx="3791961" cy="558077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3200"/>
            </a:p>
          </p:txBody>
        </p:sp>
        <p:sp>
          <p:nvSpPr>
            <p:cNvPr id="32" name="文字方塊 31"/>
            <p:cNvSpPr txBox="1"/>
            <p:nvPr/>
          </p:nvSpPr>
          <p:spPr>
            <a:xfrm>
              <a:off x="4569731" y="1309753"/>
              <a:ext cx="387798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3200" b="1" dirty="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數位智慧縱貫式診斷</a:t>
              </a:r>
            </a:p>
          </p:txBody>
        </p:sp>
      </p:grpSp>
      <p:pic>
        <p:nvPicPr>
          <p:cNvPr id="34" name="圖片 33"/>
          <p:cNvPicPr>
            <a:picLocks noChangeAspect="1"/>
          </p:cNvPicPr>
          <p:nvPr/>
        </p:nvPicPr>
        <p:blipFill rotWithShape="1">
          <a:blip r:embed="rId11"/>
          <a:srcRect r="60518"/>
          <a:stretch/>
        </p:blipFill>
        <p:spPr>
          <a:xfrm>
            <a:off x="3921708" y="1505978"/>
            <a:ext cx="3421301" cy="1114425"/>
          </a:xfrm>
          <a:prstGeom prst="rect">
            <a:avLst/>
          </a:prstGeom>
        </p:spPr>
      </p:pic>
      <p:grpSp>
        <p:nvGrpSpPr>
          <p:cNvPr id="35" name="群組 34"/>
          <p:cNvGrpSpPr/>
          <p:nvPr/>
        </p:nvGrpSpPr>
        <p:grpSpPr>
          <a:xfrm>
            <a:off x="9830329" y="1478612"/>
            <a:ext cx="2122264" cy="1169158"/>
            <a:chOff x="4890656" y="1202098"/>
            <a:chExt cx="2177229" cy="1021697"/>
          </a:xfrm>
        </p:grpSpPr>
        <p:sp>
          <p:nvSpPr>
            <p:cNvPr id="36" name="圓角矩形 35"/>
            <p:cNvSpPr/>
            <p:nvPr/>
          </p:nvSpPr>
          <p:spPr>
            <a:xfrm>
              <a:off x="4890656" y="1202098"/>
              <a:ext cx="2177229" cy="1021697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800"/>
            </a:p>
          </p:txBody>
        </p:sp>
        <p:sp>
          <p:nvSpPr>
            <p:cNvPr id="37" name="文字方塊 36"/>
            <p:cNvSpPr txBox="1"/>
            <p:nvPr/>
          </p:nvSpPr>
          <p:spPr>
            <a:xfrm>
              <a:off x="4997523" y="1296062"/>
              <a:ext cx="1971457" cy="833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800" b="1" dirty="0" smtClean="0">
                  <a:solidFill>
                    <a:srgbClr val="C000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基 礎 探 索</a:t>
              </a:r>
              <a:endParaRPr lang="en-US" altLang="zh-TW" sz="2800" b="1" dirty="0" smtClean="0">
                <a:solidFill>
                  <a:srgbClr val="C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  <a:p>
              <a:r>
                <a:rPr lang="zh-TW" altLang="en-US" sz="2800" b="1" dirty="0" smtClean="0">
                  <a:solidFill>
                    <a:srgbClr val="C000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模 擬 試 題</a:t>
              </a:r>
              <a:endParaRPr lang="zh-TW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sp>
        <p:nvSpPr>
          <p:cNvPr id="38" name="文字方塊 37"/>
          <p:cNvSpPr txBox="1"/>
          <p:nvPr/>
        </p:nvSpPr>
        <p:spPr>
          <a:xfrm>
            <a:off x="7238840" y="1466375"/>
            <a:ext cx="264367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3200" b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deltaMOOCx</a:t>
            </a:r>
            <a:endParaRPr lang="en-US" altLang="zh-TW" sz="3200" b="1" dirty="0" smtClean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zh-TW" altLang="en-US" sz="32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高中化學</a:t>
            </a:r>
            <a:endParaRPr lang="en-US" altLang="zh-TW" sz="2800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4" name="音訊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800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21"/>
    </mc:Choice>
    <mc:Fallback xmlns="">
      <p:transition spd="slow" advTm="46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0"/>
            <a:ext cx="12192000" cy="6872056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3" name="圖片 32" descr="一張含有 運輸, 夜空 的圖片&#10;&#10;自動產生的描述">
            <a:extLst>
              <a:ext uri="{FF2B5EF4-FFF2-40B4-BE49-F238E27FC236}">
                <a16:creationId xmlns:a16="http://schemas.microsoft.com/office/drawing/2014/main" id="{EF6B9AD3-9989-FB45-ABE1-41119752E45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r="68856"/>
          <a:stretch/>
        </p:blipFill>
        <p:spPr>
          <a:xfrm>
            <a:off x="28304" y="2757315"/>
            <a:ext cx="2413672" cy="4037859"/>
          </a:xfrm>
          <a:prstGeom prst="rect">
            <a:avLst/>
          </a:prstGeom>
        </p:spPr>
      </p:pic>
      <p:sp>
        <p:nvSpPr>
          <p:cNvPr id="16" name="文字方塊 15"/>
          <p:cNvSpPr txBox="1"/>
          <p:nvPr/>
        </p:nvSpPr>
        <p:spPr>
          <a:xfrm>
            <a:off x="0" y="-14056"/>
            <a:ext cx="12191999" cy="135421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醫藥學群領域相關之化學進階</a:t>
            </a:r>
            <a:r>
              <a:rPr lang="zh-TW" alt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課程</a:t>
            </a:r>
            <a:endParaRPr lang="en-US" altLang="zh-TW" sz="28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en-US" altLang="zh-TW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Curriculum Enrichment about Medicine Basic in </a:t>
            </a:r>
            <a:r>
              <a:rPr lang="en-US" altLang="zh-TW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Chemistry</a:t>
            </a:r>
            <a:endParaRPr lang="zh-TW" altLang="en-US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116885" y="3062746"/>
            <a:ext cx="2303836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有機化合物</a:t>
            </a:r>
            <a:endParaRPr lang="en-US" altLang="zh-TW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endParaRPr lang="en-US" altLang="zh-TW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zh-TW" alt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組成</a:t>
            </a:r>
            <a:r>
              <a:rPr lang="zh-TW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及</a:t>
            </a:r>
            <a:r>
              <a:rPr lang="zh-TW" alt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結構</a:t>
            </a:r>
            <a:endParaRPr lang="en-US" altLang="zh-TW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endParaRPr lang="en-US" altLang="zh-TW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zh-TW" alt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反應與機構</a:t>
            </a:r>
            <a:endParaRPr lang="en-US" altLang="zh-TW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endParaRPr lang="en-US" altLang="zh-TW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zh-TW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應用</a:t>
            </a:r>
            <a:r>
              <a:rPr lang="zh-TW" alt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與生活</a:t>
            </a:r>
            <a:endParaRPr lang="en-US" altLang="zh-TW" sz="3200" dirty="0" smtClean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21" name="圖片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99732" y="2773984"/>
            <a:ext cx="3171975" cy="1800000"/>
          </a:xfrm>
          <a:prstGeom prst="rect">
            <a:avLst/>
          </a:prstGeom>
        </p:spPr>
      </p:pic>
      <p:pic>
        <p:nvPicPr>
          <p:cNvPr id="22" name="圖片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28515" y="2773984"/>
            <a:ext cx="3184615" cy="1800000"/>
          </a:xfrm>
          <a:prstGeom prst="rect">
            <a:avLst/>
          </a:prstGeom>
        </p:spPr>
      </p:pic>
      <p:pic>
        <p:nvPicPr>
          <p:cNvPr id="23" name="圖片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69938" y="2773984"/>
            <a:ext cx="3165254" cy="1800000"/>
          </a:xfrm>
          <a:prstGeom prst="rect">
            <a:avLst/>
          </a:prstGeom>
        </p:spPr>
      </p:pic>
      <p:pic>
        <p:nvPicPr>
          <p:cNvPr id="24" name="圖片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85758" y="4832461"/>
            <a:ext cx="3179618" cy="1800000"/>
          </a:xfrm>
          <a:prstGeom prst="rect">
            <a:avLst/>
          </a:prstGeom>
        </p:spPr>
      </p:pic>
      <p:pic>
        <p:nvPicPr>
          <p:cNvPr id="25" name="圖片 2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49152" y="4823020"/>
            <a:ext cx="3143340" cy="1800000"/>
          </a:xfrm>
          <a:prstGeom prst="rect">
            <a:avLst/>
          </a:prstGeom>
        </p:spPr>
      </p:pic>
      <p:pic>
        <p:nvPicPr>
          <p:cNvPr id="27" name="圖片 2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59090" y="4823020"/>
            <a:ext cx="3166311" cy="1800000"/>
          </a:xfrm>
          <a:prstGeom prst="rect">
            <a:avLst/>
          </a:prstGeom>
        </p:spPr>
      </p:pic>
      <p:pic>
        <p:nvPicPr>
          <p:cNvPr id="29" name="圖片 28"/>
          <p:cNvPicPr>
            <a:picLocks noChangeAspect="1"/>
          </p:cNvPicPr>
          <p:nvPr/>
        </p:nvPicPr>
        <p:blipFill rotWithShape="1">
          <a:blip r:embed="rId13"/>
          <a:srcRect l="1" r="72719" b="63352"/>
          <a:stretch/>
        </p:blipFill>
        <p:spPr>
          <a:xfrm>
            <a:off x="152915" y="1352297"/>
            <a:ext cx="3654757" cy="888243"/>
          </a:xfrm>
          <a:prstGeom prst="rect">
            <a:avLst/>
          </a:prstGeom>
        </p:spPr>
      </p:pic>
      <p:grpSp>
        <p:nvGrpSpPr>
          <p:cNvPr id="30" name="群組 29"/>
          <p:cNvGrpSpPr/>
          <p:nvPr/>
        </p:nvGrpSpPr>
        <p:grpSpPr>
          <a:xfrm>
            <a:off x="43723" y="2199238"/>
            <a:ext cx="3877985" cy="596835"/>
            <a:chOff x="4569731" y="1297693"/>
            <a:chExt cx="3877985" cy="596835"/>
          </a:xfrm>
        </p:grpSpPr>
        <p:sp>
          <p:nvSpPr>
            <p:cNvPr id="31" name="圓角矩形 30"/>
            <p:cNvSpPr/>
            <p:nvPr/>
          </p:nvSpPr>
          <p:spPr>
            <a:xfrm>
              <a:off x="4606637" y="1297693"/>
              <a:ext cx="3791961" cy="558077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3200"/>
            </a:p>
          </p:txBody>
        </p:sp>
        <p:sp>
          <p:nvSpPr>
            <p:cNvPr id="32" name="文字方塊 31"/>
            <p:cNvSpPr txBox="1"/>
            <p:nvPr/>
          </p:nvSpPr>
          <p:spPr>
            <a:xfrm>
              <a:off x="4569731" y="1309753"/>
              <a:ext cx="387798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3200" b="1" dirty="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數位智慧縱貫式診斷</a:t>
              </a:r>
            </a:p>
          </p:txBody>
        </p:sp>
      </p:grpSp>
      <p:pic>
        <p:nvPicPr>
          <p:cNvPr id="34" name="圖片 33"/>
          <p:cNvPicPr>
            <a:picLocks noChangeAspect="1"/>
          </p:cNvPicPr>
          <p:nvPr/>
        </p:nvPicPr>
        <p:blipFill rotWithShape="1">
          <a:blip r:embed="rId14"/>
          <a:srcRect r="60518"/>
          <a:stretch/>
        </p:blipFill>
        <p:spPr>
          <a:xfrm>
            <a:off x="3921708" y="1505978"/>
            <a:ext cx="3421301" cy="1114425"/>
          </a:xfrm>
          <a:prstGeom prst="rect">
            <a:avLst/>
          </a:prstGeom>
        </p:spPr>
      </p:pic>
      <p:grpSp>
        <p:nvGrpSpPr>
          <p:cNvPr id="35" name="群組 34"/>
          <p:cNvGrpSpPr/>
          <p:nvPr/>
        </p:nvGrpSpPr>
        <p:grpSpPr>
          <a:xfrm>
            <a:off x="9830329" y="1478612"/>
            <a:ext cx="2122264" cy="1169158"/>
            <a:chOff x="4890656" y="1202098"/>
            <a:chExt cx="2177229" cy="1021697"/>
          </a:xfrm>
        </p:grpSpPr>
        <p:sp>
          <p:nvSpPr>
            <p:cNvPr id="36" name="圓角矩形 35"/>
            <p:cNvSpPr/>
            <p:nvPr/>
          </p:nvSpPr>
          <p:spPr>
            <a:xfrm>
              <a:off x="4890656" y="1202098"/>
              <a:ext cx="2177229" cy="1021697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800"/>
            </a:p>
          </p:txBody>
        </p:sp>
        <p:sp>
          <p:nvSpPr>
            <p:cNvPr id="37" name="文字方塊 36"/>
            <p:cNvSpPr txBox="1"/>
            <p:nvPr/>
          </p:nvSpPr>
          <p:spPr>
            <a:xfrm>
              <a:off x="4997523" y="1296062"/>
              <a:ext cx="1971457" cy="833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800" b="1" dirty="0" smtClean="0">
                  <a:solidFill>
                    <a:srgbClr val="C000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基 礎 探 索</a:t>
              </a:r>
              <a:endParaRPr lang="en-US" altLang="zh-TW" sz="2800" b="1" dirty="0" smtClean="0">
                <a:solidFill>
                  <a:srgbClr val="C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  <a:p>
              <a:r>
                <a:rPr lang="zh-TW" altLang="en-US" sz="2800" b="1" dirty="0" smtClean="0">
                  <a:solidFill>
                    <a:srgbClr val="C000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模 擬 試 題</a:t>
              </a:r>
              <a:endParaRPr lang="zh-TW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sp>
        <p:nvSpPr>
          <p:cNvPr id="38" name="文字方塊 37"/>
          <p:cNvSpPr txBox="1"/>
          <p:nvPr/>
        </p:nvSpPr>
        <p:spPr>
          <a:xfrm>
            <a:off x="7238840" y="1466375"/>
            <a:ext cx="264367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3200" b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deltaMOOCx</a:t>
            </a:r>
            <a:endParaRPr lang="en-US" altLang="zh-TW" sz="3200" b="1" dirty="0" smtClean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zh-TW" altLang="en-US" sz="32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高中化學</a:t>
            </a:r>
            <a:endParaRPr lang="en-US" altLang="zh-TW" sz="2800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4" name="音訊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266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31"/>
    </mc:Choice>
    <mc:Fallback>
      <p:transition spd="slow" advTm="59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0"/>
            <a:ext cx="12192000" cy="6872056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字方塊 14"/>
          <p:cNvSpPr txBox="1"/>
          <p:nvPr/>
        </p:nvSpPr>
        <p:spPr>
          <a:xfrm>
            <a:off x="0" y="-14056"/>
            <a:ext cx="12191999" cy="135421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醫藥學群領域相關之化學進階</a:t>
            </a:r>
            <a:r>
              <a:rPr lang="zh-TW" alt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課程</a:t>
            </a:r>
            <a:endParaRPr lang="en-US" altLang="zh-TW" sz="28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en-US" altLang="zh-TW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Curriculum Enrichment about Medicine Basic in </a:t>
            </a:r>
            <a:r>
              <a:rPr lang="en-US" altLang="zh-TW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Chemistry</a:t>
            </a:r>
            <a:endParaRPr lang="zh-TW" altLang="en-US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3922" y="2739212"/>
            <a:ext cx="3159574" cy="1800000"/>
          </a:xfrm>
          <a:prstGeom prst="rect">
            <a:avLst/>
          </a:prstGeom>
        </p:spPr>
      </p:pic>
      <p:pic>
        <p:nvPicPr>
          <p:cNvPr id="46" name="圖片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3275" y="2739212"/>
            <a:ext cx="3166173" cy="180000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47970" y="2739212"/>
            <a:ext cx="3184615" cy="1800000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 rotWithShape="1">
          <a:blip r:embed="rId8"/>
          <a:srcRect l="1" r="72719" b="63352"/>
          <a:stretch/>
        </p:blipFill>
        <p:spPr>
          <a:xfrm>
            <a:off x="152915" y="1352297"/>
            <a:ext cx="3654757" cy="888243"/>
          </a:xfrm>
          <a:prstGeom prst="rect">
            <a:avLst/>
          </a:prstGeom>
        </p:spPr>
      </p:pic>
      <p:grpSp>
        <p:nvGrpSpPr>
          <p:cNvPr id="18" name="群組 17"/>
          <p:cNvGrpSpPr/>
          <p:nvPr/>
        </p:nvGrpSpPr>
        <p:grpSpPr>
          <a:xfrm>
            <a:off x="43723" y="2199238"/>
            <a:ext cx="3877985" cy="596835"/>
            <a:chOff x="4569731" y="1297693"/>
            <a:chExt cx="3877985" cy="596835"/>
          </a:xfrm>
        </p:grpSpPr>
        <p:sp>
          <p:nvSpPr>
            <p:cNvPr id="19" name="圓角矩形 18"/>
            <p:cNvSpPr/>
            <p:nvPr/>
          </p:nvSpPr>
          <p:spPr>
            <a:xfrm>
              <a:off x="4606637" y="1297693"/>
              <a:ext cx="3791961" cy="558077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3200"/>
            </a:p>
          </p:txBody>
        </p:sp>
        <p:sp>
          <p:nvSpPr>
            <p:cNvPr id="20" name="文字方塊 19"/>
            <p:cNvSpPr txBox="1"/>
            <p:nvPr/>
          </p:nvSpPr>
          <p:spPr>
            <a:xfrm>
              <a:off x="4569731" y="1309753"/>
              <a:ext cx="387798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3200" b="1" dirty="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數位智慧縱貫式診斷</a:t>
              </a:r>
            </a:p>
          </p:txBody>
        </p:sp>
      </p:grpSp>
      <p:pic>
        <p:nvPicPr>
          <p:cNvPr id="21" name="圖片 20"/>
          <p:cNvPicPr>
            <a:picLocks noChangeAspect="1"/>
          </p:cNvPicPr>
          <p:nvPr/>
        </p:nvPicPr>
        <p:blipFill rotWithShape="1">
          <a:blip r:embed="rId9"/>
          <a:srcRect r="60518"/>
          <a:stretch/>
        </p:blipFill>
        <p:spPr>
          <a:xfrm>
            <a:off x="3921708" y="1505978"/>
            <a:ext cx="3421301" cy="1114425"/>
          </a:xfrm>
          <a:prstGeom prst="rect">
            <a:avLst/>
          </a:prstGeom>
        </p:spPr>
      </p:pic>
      <p:grpSp>
        <p:nvGrpSpPr>
          <p:cNvPr id="22" name="群組 21"/>
          <p:cNvGrpSpPr/>
          <p:nvPr/>
        </p:nvGrpSpPr>
        <p:grpSpPr>
          <a:xfrm>
            <a:off x="9830329" y="1478612"/>
            <a:ext cx="2122264" cy="1169158"/>
            <a:chOff x="4890656" y="1202098"/>
            <a:chExt cx="2177229" cy="1021697"/>
          </a:xfrm>
        </p:grpSpPr>
        <p:sp>
          <p:nvSpPr>
            <p:cNvPr id="23" name="圓角矩形 22"/>
            <p:cNvSpPr/>
            <p:nvPr/>
          </p:nvSpPr>
          <p:spPr>
            <a:xfrm>
              <a:off x="4890656" y="1202098"/>
              <a:ext cx="2177229" cy="1021697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800"/>
            </a:p>
          </p:txBody>
        </p:sp>
        <p:sp>
          <p:nvSpPr>
            <p:cNvPr id="24" name="文字方塊 23"/>
            <p:cNvSpPr txBox="1"/>
            <p:nvPr/>
          </p:nvSpPr>
          <p:spPr>
            <a:xfrm>
              <a:off x="4997523" y="1296062"/>
              <a:ext cx="1971457" cy="833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800" b="1" dirty="0" smtClean="0">
                  <a:solidFill>
                    <a:srgbClr val="C000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基 礎 探 索</a:t>
              </a:r>
              <a:endParaRPr lang="en-US" altLang="zh-TW" sz="2800" b="1" dirty="0" smtClean="0">
                <a:solidFill>
                  <a:srgbClr val="C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  <a:p>
              <a:r>
                <a:rPr lang="zh-TW" altLang="en-US" sz="2800" b="1" dirty="0" smtClean="0">
                  <a:solidFill>
                    <a:srgbClr val="C000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模 擬 試 題</a:t>
              </a:r>
              <a:endParaRPr lang="zh-TW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sp>
        <p:nvSpPr>
          <p:cNvPr id="25" name="文字方塊 24"/>
          <p:cNvSpPr txBox="1"/>
          <p:nvPr/>
        </p:nvSpPr>
        <p:spPr>
          <a:xfrm>
            <a:off x="7238840" y="1466375"/>
            <a:ext cx="264367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3200" b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deltaMOOCx</a:t>
            </a:r>
            <a:endParaRPr lang="en-US" altLang="zh-TW" sz="3200" b="1" dirty="0" smtClean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zh-TW" altLang="en-US" sz="32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高中化學</a:t>
            </a:r>
            <a:endParaRPr lang="en-US" altLang="zh-TW" sz="2800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26" name="圖片 25" descr="一張含有 運輸, 夜空 的圖片&#10;&#10;自動產生的描述">
            <a:extLst>
              <a:ext uri="{FF2B5EF4-FFF2-40B4-BE49-F238E27FC236}">
                <a16:creationId xmlns:a16="http://schemas.microsoft.com/office/drawing/2014/main" id="{EF6B9AD3-9989-FB45-ABE1-41119752E45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r="68856"/>
          <a:stretch/>
        </p:blipFill>
        <p:spPr>
          <a:xfrm>
            <a:off x="28304" y="2757315"/>
            <a:ext cx="2413672" cy="4037859"/>
          </a:xfrm>
          <a:prstGeom prst="rect">
            <a:avLst/>
          </a:prstGeom>
        </p:spPr>
      </p:pic>
      <p:sp>
        <p:nvSpPr>
          <p:cNvPr id="28" name="文字方塊 27"/>
          <p:cNvSpPr txBox="1"/>
          <p:nvPr/>
        </p:nvSpPr>
        <p:spPr>
          <a:xfrm>
            <a:off x="116885" y="3062746"/>
            <a:ext cx="2303836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有機化合物</a:t>
            </a:r>
            <a:endParaRPr lang="en-US" altLang="zh-TW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endParaRPr lang="en-US" altLang="zh-TW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zh-TW" alt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組成</a:t>
            </a:r>
            <a:r>
              <a:rPr lang="zh-TW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及</a:t>
            </a:r>
            <a:r>
              <a:rPr lang="zh-TW" alt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結構</a:t>
            </a:r>
            <a:endParaRPr lang="en-US" altLang="zh-TW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endParaRPr lang="en-US" altLang="zh-TW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zh-TW" alt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反應與機構</a:t>
            </a:r>
            <a:endParaRPr lang="en-US" altLang="zh-TW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endParaRPr lang="en-US" altLang="zh-TW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zh-TW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應用</a:t>
            </a:r>
            <a:r>
              <a:rPr lang="zh-TW" alt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與生活</a:t>
            </a:r>
            <a:endParaRPr lang="en-US" altLang="zh-TW" sz="3200" dirty="0" smtClean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5" name="音訊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306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3"/>
    </mc:Choice>
    <mc:Fallback>
      <p:transition spd="slow" advTm="11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5576" y="0"/>
            <a:ext cx="12192000" cy="6872056"/>
          </a:xfrm>
          <a:prstGeom prst="rect">
            <a:avLst/>
          </a:prstGeom>
          <a:solidFill>
            <a:srgbClr val="FFFFCC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" name="文字方塊 1"/>
          <p:cNvSpPr txBox="1"/>
          <p:nvPr/>
        </p:nvSpPr>
        <p:spPr>
          <a:xfrm>
            <a:off x="0" y="-14056"/>
            <a:ext cx="12191999" cy="135421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醫藥學群領域相關之化學進階</a:t>
            </a:r>
            <a:r>
              <a:rPr lang="zh-TW" alt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課程</a:t>
            </a:r>
            <a:endParaRPr lang="en-US" altLang="zh-TW" sz="28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endParaRPr lang="zh-TW" altLang="en-US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26" name="圖片 2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204" t="39958" b="2246"/>
          <a:stretch/>
        </p:blipFill>
        <p:spPr>
          <a:xfrm>
            <a:off x="161459" y="2101091"/>
            <a:ext cx="2880001" cy="2160000"/>
          </a:xfrm>
          <a:prstGeom prst="rect">
            <a:avLst/>
          </a:prstGeom>
        </p:spPr>
      </p:pic>
      <p:sp>
        <p:nvSpPr>
          <p:cNvPr id="27" name="文字方塊 26"/>
          <p:cNvSpPr txBox="1"/>
          <p:nvPr/>
        </p:nvSpPr>
        <p:spPr>
          <a:xfrm>
            <a:off x="349242" y="1428238"/>
            <a:ext cx="11545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Curriculum Enrichment about Medicine Basic in </a:t>
            </a:r>
            <a:r>
              <a:rPr lang="en-US" altLang="zh-TW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Chemistry</a:t>
            </a:r>
            <a:endParaRPr lang="zh-TW" altLang="en-US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4" name="音訊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586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8"/>
    </mc:Choice>
    <mc:Fallback>
      <p:transition spd="slow" advTm="6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0"/>
            <a:ext cx="12192000" cy="6872056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字方塊 14"/>
          <p:cNvSpPr txBox="1"/>
          <p:nvPr/>
        </p:nvSpPr>
        <p:spPr>
          <a:xfrm>
            <a:off x="0" y="-14056"/>
            <a:ext cx="12191999" cy="135421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醫藥學群領域相關之化學進階</a:t>
            </a:r>
            <a:r>
              <a:rPr lang="zh-TW" alt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課程</a:t>
            </a:r>
            <a:endParaRPr lang="en-US" altLang="zh-TW" sz="28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en-US" altLang="zh-TW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Curriculum Enrichment about Medicine Basic in </a:t>
            </a:r>
            <a:r>
              <a:rPr lang="en-US" altLang="zh-TW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Chemistry</a:t>
            </a:r>
            <a:endParaRPr lang="zh-TW" altLang="en-US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3922" y="2739212"/>
            <a:ext cx="3159574" cy="1800000"/>
          </a:xfrm>
          <a:prstGeom prst="rect">
            <a:avLst/>
          </a:prstGeom>
        </p:spPr>
      </p:pic>
      <p:pic>
        <p:nvPicPr>
          <p:cNvPr id="46" name="圖片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3275" y="2739212"/>
            <a:ext cx="3166173" cy="180000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47970" y="2739212"/>
            <a:ext cx="3184615" cy="18000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63880" y="4761556"/>
            <a:ext cx="3173987" cy="180000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03052" y="4761556"/>
            <a:ext cx="3185501" cy="180000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53738" y="4761556"/>
            <a:ext cx="3173077" cy="1800000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 rotWithShape="1">
          <a:blip r:embed="rId11"/>
          <a:srcRect l="1" r="72719" b="63352"/>
          <a:stretch/>
        </p:blipFill>
        <p:spPr>
          <a:xfrm>
            <a:off x="152915" y="1352297"/>
            <a:ext cx="3654757" cy="888243"/>
          </a:xfrm>
          <a:prstGeom prst="rect">
            <a:avLst/>
          </a:prstGeom>
        </p:spPr>
      </p:pic>
      <p:grpSp>
        <p:nvGrpSpPr>
          <p:cNvPr id="18" name="群組 17"/>
          <p:cNvGrpSpPr/>
          <p:nvPr/>
        </p:nvGrpSpPr>
        <p:grpSpPr>
          <a:xfrm>
            <a:off x="43723" y="2199238"/>
            <a:ext cx="3877985" cy="596835"/>
            <a:chOff x="4569731" y="1297693"/>
            <a:chExt cx="3877985" cy="596835"/>
          </a:xfrm>
        </p:grpSpPr>
        <p:sp>
          <p:nvSpPr>
            <p:cNvPr id="19" name="圓角矩形 18"/>
            <p:cNvSpPr/>
            <p:nvPr/>
          </p:nvSpPr>
          <p:spPr>
            <a:xfrm>
              <a:off x="4606637" y="1297693"/>
              <a:ext cx="3791961" cy="558077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3200"/>
            </a:p>
          </p:txBody>
        </p:sp>
        <p:sp>
          <p:nvSpPr>
            <p:cNvPr id="20" name="文字方塊 19"/>
            <p:cNvSpPr txBox="1"/>
            <p:nvPr/>
          </p:nvSpPr>
          <p:spPr>
            <a:xfrm>
              <a:off x="4569731" y="1309753"/>
              <a:ext cx="387798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3200" b="1" dirty="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數位智慧縱貫式診斷</a:t>
              </a:r>
            </a:p>
          </p:txBody>
        </p:sp>
      </p:grpSp>
      <p:pic>
        <p:nvPicPr>
          <p:cNvPr id="21" name="圖片 20"/>
          <p:cNvPicPr>
            <a:picLocks noChangeAspect="1"/>
          </p:cNvPicPr>
          <p:nvPr/>
        </p:nvPicPr>
        <p:blipFill rotWithShape="1">
          <a:blip r:embed="rId12"/>
          <a:srcRect r="60518"/>
          <a:stretch/>
        </p:blipFill>
        <p:spPr>
          <a:xfrm>
            <a:off x="3921708" y="1505978"/>
            <a:ext cx="3421301" cy="1114425"/>
          </a:xfrm>
          <a:prstGeom prst="rect">
            <a:avLst/>
          </a:prstGeom>
        </p:spPr>
      </p:pic>
      <p:grpSp>
        <p:nvGrpSpPr>
          <p:cNvPr id="22" name="群組 21"/>
          <p:cNvGrpSpPr/>
          <p:nvPr/>
        </p:nvGrpSpPr>
        <p:grpSpPr>
          <a:xfrm>
            <a:off x="9830329" y="1478612"/>
            <a:ext cx="2122264" cy="1169158"/>
            <a:chOff x="4890656" y="1202098"/>
            <a:chExt cx="2177229" cy="1021697"/>
          </a:xfrm>
        </p:grpSpPr>
        <p:sp>
          <p:nvSpPr>
            <p:cNvPr id="23" name="圓角矩形 22"/>
            <p:cNvSpPr/>
            <p:nvPr/>
          </p:nvSpPr>
          <p:spPr>
            <a:xfrm>
              <a:off x="4890656" y="1202098"/>
              <a:ext cx="2177229" cy="1021697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800"/>
            </a:p>
          </p:txBody>
        </p:sp>
        <p:sp>
          <p:nvSpPr>
            <p:cNvPr id="24" name="文字方塊 23"/>
            <p:cNvSpPr txBox="1"/>
            <p:nvPr/>
          </p:nvSpPr>
          <p:spPr>
            <a:xfrm>
              <a:off x="4997523" y="1296062"/>
              <a:ext cx="1971457" cy="833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800" b="1" dirty="0" smtClean="0">
                  <a:solidFill>
                    <a:srgbClr val="C000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基 礎 探 索</a:t>
              </a:r>
              <a:endParaRPr lang="en-US" altLang="zh-TW" sz="2800" b="1" dirty="0" smtClean="0">
                <a:solidFill>
                  <a:srgbClr val="C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  <a:p>
              <a:r>
                <a:rPr lang="zh-TW" altLang="en-US" sz="2800" b="1" dirty="0" smtClean="0">
                  <a:solidFill>
                    <a:srgbClr val="C000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模 擬 試 題</a:t>
              </a:r>
              <a:endParaRPr lang="zh-TW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sp>
        <p:nvSpPr>
          <p:cNvPr id="25" name="文字方塊 24"/>
          <p:cNvSpPr txBox="1"/>
          <p:nvPr/>
        </p:nvSpPr>
        <p:spPr>
          <a:xfrm>
            <a:off x="7238840" y="1466375"/>
            <a:ext cx="264367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3200" b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deltaMOOCx</a:t>
            </a:r>
            <a:endParaRPr lang="en-US" altLang="zh-TW" sz="3200" b="1" dirty="0" smtClean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zh-TW" altLang="en-US" sz="32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高中化學</a:t>
            </a:r>
            <a:endParaRPr lang="en-US" altLang="zh-TW" sz="2800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26" name="圖片 25" descr="一張含有 運輸, 夜空 的圖片&#10;&#10;自動產生的描述">
            <a:extLst>
              <a:ext uri="{FF2B5EF4-FFF2-40B4-BE49-F238E27FC236}">
                <a16:creationId xmlns:a16="http://schemas.microsoft.com/office/drawing/2014/main" id="{EF6B9AD3-9989-FB45-ABE1-41119752E45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r="68856"/>
          <a:stretch/>
        </p:blipFill>
        <p:spPr>
          <a:xfrm>
            <a:off x="28304" y="2757315"/>
            <a:ext cx="2413672" cy="4037859"/>
          </a:xfrm>
          <a:prstGeom prst="rect">
            <a:avLst/>
          </a:prstGeom>
        </p:spPr>
      </p:pic>
      <p:sp>
        <p:nvSpPr>
          <p:cNvPr id="28" name="文字方塊 27"/>
          <p:cNvSpPr txBox="1"/>
          <p:nvPr/>
        </p:nvSpPr>
        <p:spPr>
          <a:xfrm>
            <a:off x="116885" y="3062746"/>
            <a:ext cx="2303836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有機化合物</a:t>
            </a:r>
            <a:endParaRPr lang="en-US" altLang="zh-TW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endParaRPr lang="en-US" altLang="zh-TW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zh-TW" alt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組成</a:t>
            </a:r>
            <a:r>
              <a:rPr lang="zh-TW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及</a:t>
            </a:r>
            <a:r>
              <a:rPr lang="zh-TW" alt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結構</a:t>
            </a:r>
            <a:endParaRPr lang="en-US" altLang="zh-TW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endParaRPr lang="en-US" altLang="zh-TW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zh-TW" alt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反應與機構</a:t>
            </a:r>
            <a:endParaRPr lang="en-US" altLang="zh-TW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endParaRPr lang="en-US" altLang="zh-TW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zh-TW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應用</a:t>
            </a:r>
            <a:r>
              <a:rPr lang="zh-TW" alt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與生活</a:t>
            </a:r>
            <a:endParaRPr lang="en-US" altLang="zh-TW" sz="3200" dirty="0" smtClean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2" name="音訊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50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21"/>
    </mc:Choice>
    <mc:Fallback xmlns="">
      <p:transition spd="slow" advTm="69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2024" y="-14056"/>
            <a:ext cx="12192000" cy="6872056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2" name="文字方塊 21"/>
          <p:cNvSpPr txBox="1"/>
          <p:nvPr/>
        </p:nvSpPr>
        <p:spPr>
          <a:xfrm>
            <a:off x="0" y="-14056"/>
            <a:ext cx="12191999" cy="135421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醫藥學群領域相關之化學進階</a:t>
            </a:r>
            <a:r>
              <a:rPr lang="zh-TW" alt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課程</a:t>
            </a:r>
            <a:endParaRPr lang="en-US" altLang="zh-TW" sz="28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en-US" altLang="zh-TW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Curriculum Enrichment about Medicine Basic in </a:t>
            </a:r>
            <a:r>
              <a:rPr lang="en-US" altLang="zh-TW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Chemistry</a:t>
            </a:r>
            <a:endParaRPr lang="zh-TW" altLang="en-US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 rotWithShape="1">
          <a:blip r:embed="rId5"/>
          <a:srcRect l="1" r="72719" b="63352"/>
          <a:stretch/>
        </p:blipFill>
        <p:spPr>
          <a:xfrm>
            <a:off x="152915" y="1352297"/>
            <a:ext cx="3654757" cy="888243"/>
          </a:xfrm>
          <a:prstGeom prst="rect">
            <a:avLst/>
          </a:prstGeom>
        </p:spPr>
      </p:pic>
      <p:grpSp>
        <p:nvGrpSpPr>
          <p:cNvPr id="17" name="群組 16"/>
          <p:cNvGrpSpPr/>
          <p:nvPr/>
        </p:nvGrpSpPr>
        <p:grpSpPr>
          <a:xfrm>
            <a:off x="43723" y="2199238"/>
            <a:ext cx="3877985" cy="596835"/>
            <a:chOff x="4569731" y="1297693"/>
            <a:chExt cx="3877985" cy="596835"/>
          </a:xfrm>
        </p:grpSpPr>
        <p:sp>
          <p:nvSpPr>
            <p:cNvPr id="18" name="圓角矩形 17"/>
            <p:cNvSpPr/>
            <p:nvPr/>
          </p:nvSpPr>
          <p:spPr>
            <a:xfrm>
              <a:off x="4606637" y="1297693"/>
              <a:ext cx="3791961" cy="558077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3200"/>
            </a:p>
          </p:txBody>
        </p:sp>
        <p:sp>
          <p:nvSpPr>
            <p:cNvPr id="24" name="文字方塊 23"/>
            <p:cNvSpPr txBox="1"/>
            <p:nvPr/>
          </p:nvSpPr>
          <p:spPr>
            <a:xfrm>
              <a:off x="4569731" y="1309753"/>
              <a:ext cx="387798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3200" b="1" dirty="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數位智慧縱貫式診斷</a:t>
              </a:r>
            </a:p>
          </p:txBody>
        </p:sp>
      </p:grpSp>
      <p:pic>
        <p:nvPicPr>
          <p:cNvPr id="25" name="圖片 24"/>
          <p:cNvPicPr>
            <a:picLocks noChangeAspect="1"/>
          </p:cNvPicPr>
          <p:nvPr/>
        </p:nvPicPr>
        <p:blipFill rotWithShape="1">
          <a:blip r:embed="rId6"/>
          <a:srcRect r="60518"/>
          <a:stretch/>
        </p:blipFill>
        <p:spPr>
          <a:xfrm>
            <a:off x="3921708" y="1505978"/>
            <a:ext cx="3421301" cy="1114425"/>
          </a:xfrm>
          <a:prstGeom prst="rect">
            <a:avLst/>
          </a:prstGeom>
        </p:spPr>
      </p:pic>
      <p:sp>
        <p:nvSpPr>
          <p:cNvPr id="29" name="文字方塊 28"/>
          <p:cNvSpPr txBox="1"/>
          <p:nvPr/>
        </p:nvSpPr>
        <p:spPr>
          <a:xfrm>
            <a:off x="7238840" y="1466375"/>
            <a:ext cx="264367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3200" b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deltaMOOCx</a:t>
            </a:r>
            <a:endParaRPr lang="en-US" altLang="zh-TW" sz="3200" b="1" dirty="0" smtClean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zh-TW" altLang="en-US" sz="32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高中化學</a:t>
            </a:r>
            <a:endParaRPr lang="en-US" altLang="zh-TW" sz="2800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30" name="群組 29"/>
          <p:cNvGrpSpPr/>
          <p:nvPr/>
        </p:nvGrpSpPr>
        <p:grpSpPr>
          <a:xfrm>
            <a:off x="5226430" y="3376057"/>
            <a:ext cx="4776552" cy="2693814"/>
            <a:chOff x="4982176" y="1202098"/>
            <a:chExt cx="2085709" cy="1021697"/>
          </a:xfrm>
        </p:grpSpPr>
        <p:sp>
          <p:nvSpPr>
            <p:cNvPr id="31" name="圓角矩形 30"/>
            <p:cNvSpPr/>
            <p:nvPr/>
          </p:nvSpPr>
          <p:spPr>
            <a:xfrm>
              <a:off x="4982176" y="1202098"/>
              <a:ext cx="2085709" cy="1021697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8000"/>
            </a:p>
          </p:txBody>
        </p:sp>
        <p:sp>
          <p:nvSpPr>
            <p:cNvPr id="32" name="文字方塊 31"/>
            <p:cNvSpPr txBox="1"/>
            <p:nvPr/>
          </p:nvSpPr>
          <p:spPr>
            <a:xfrm>
              <a:off x="5193889" y="1491477"/>
              <a:ext cx="1873996" cy="455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7200" b="1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通關試題</a:t>
              </a:r>
            </a:p>
          </p:txBody>
        </p:sp>
      </p:grpSp>
      <p:pic>
        <p:nvPicPr>
          <p:cNvPr id="33" name="圖片 32" descr="一張含有 運輸, 夜空 的圖片&#10;&#10;自動產生的描述">
            <a:extLst>
              <a:ext uri="{FF2B5EF4-FFF2-40B4-BE49-F238E27FC236}">
                <a16:creationId xmlns:a16="http://schemas.microsoft.com/office/drawing/2014/main" id="{EF6B9AD3-9989-FB45-ABE1-41119752E45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r="68856"/>
          <a:stretch/>
        </p:blipFill>
        <p:spPr>
          <a:xfrm>
            <a:off x="28304" y="2757315"/>
            <a:ext cx="2413672" cy="4037859"/>
          </a:xfrm>
          <a:prstGeom prst="rect">
            <a:avLst/>
          </a:prstGeom>
        </p:spPr>
      </p:pic>
      <p:sp>
        <p:nvSpPr>
          <p:cNvPr id="35" name="文字方塊 34"/>
          <p:cNvSpPr txBox="1"/>
          <p:nvPr/>
        </p:nvSpPr>
        <p:spPr>
          <a:xfrm>
            <a:off x="116885" y="3062746"/>
            <a:ext cx="2303836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有機化合物</a:t>
            </a:r>
            <a:endParaRPr lang="en-US" altLang="zh-TW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endParaRPr lang="en-US" altLang="zh-TW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zh-TW" alt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組成</a:t>
            </a:r>
            <a:r>
              <a:rPr lang="zh-TW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及</a:t>
            </a:r>
            <a:r>
              <a:rPr lang="zh-TW" alt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結構</a:t>
            </a:r>
            <a:endParaRPr lang="en-US" altLang="zh-TW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endParaRPr lang="en-US" altLang="zh-TW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zh-TW" alt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反應與機構</a:t>
            </a:r>
            <a:endParaRPr lang="en-US" altLang="zh-TW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endParaRPr lang="en-US" altLang="zh-TW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zh-TW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應用</a:t>
            </a:r>
            <a:r>
              <a:rPr lang="zh-TW" alt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與生活</a:t>
            </a:r>
            <a:endParaRPr lang="en-US" altLang="zh-TW" sz="3200" dirty="0" smtClean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4" name="音訊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608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38"/>
    </mc:Choice>
    <mc:Fallback xmlns="">
      <p:transition spd="slow" advTm="93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2024" y="-14056"/>
            <a:ext cx="12192000" cy="6872056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2" name="文字方塊 21"/>
          <p:cNvSpPr txBox="1"/>
          <p:nvPr/>
        </p:nvSpPr>
        <p:spPr>
          <a:xfrm>
            <a:off x="0" y="-14056"/>
            <a:ext cx="12191999" cy="135421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醫藥學群領域相關之化學進階</a:t>
            </a:r>
            <a:r>
              <a:rPr lang="zh-TW" alt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課程</a:t>
            </a:r>
            <a:endParaRPr lang="en-US" altLang="zh-TW" sz="28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en-US" altLang="zh-TW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Curriculum Enrichment about Medicine Basic in </a:t>
            </a:r>
            <a:r>
              <a:rPr lang="en-US" altLang="zh-TW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Chemistry</a:t>
            </a:r>
            <a:endParaRPr lang="zh-TW" altLang="en-US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0997" y="2536391"/>
            <a:ext cx="4501247" cy="2562081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8853" y="2586766"/>
            <a:ext cx="4462285" cy="2511705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 rotWithShape="1">
          <a:blip r:embed="rId7"/>
          <a:srcRect l="1" r="72719" b="63352"/>
          <a:stretch/>
        </p:blipFill>
        <p:spPr>
          <a:xfrm>
            <a:off x="152915" y="1352297"/>
            <a:ext cx="3654757" cy="888243"/>
          </a:xfrm>
          <a:prstGeom prst="rect">
            <a:avLst/>
          </a:prstGeom>
        </p:spPr>
      </p:pic>
      <p:grpSp>
        <p:nvGrpSpPr>
          <p:cNvPr id="17" name="群組 16"/>
          <p:cNvGrpSpPr/>
          <p:nvPr/>
        </p:nvGrpSpPr>
        <p:grpSpPr>
          <a:xfrm>
            <a:off x="43723" y="2199238"/>
            <a:ext cx="3877985" cy="596835"/>
            <a:chOff x="4569731" y="1297693"/>
            <a:chExt cx="3877985" cy="596835"/>
          </a:xfrm>
        </p:grpSpPr>
        <p:sp>
          <p:nvSpPr>
            <p:cNvPr id="18" name="圓角矩形 17"/>
            <p:cNvSpPr/>
            <p:nvPr/>
          </p:nvSpPr>
          <p:spPr>
            <a:xfrm>
              <a:off x="4606637" y="1297693"/>
              <a:ext cx="3791961" cy="558077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3200"/>
            </a:p>
          </p:txBody>
        </p:sp>
        <p:sp>
          <p:nvSpPr>
            <p:cNvPr id="24" name="文字方塊 23"/>
            <p:cNvSpPr txBox="1"/>
            <p:nvPr/>
          </p:nvSpPr>
          <p:spPr>
            <a:xfrm>
              <a:off x="4569731" y="1309753"/>
              <a:ext cx="387798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3200" b="1" dirty="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數位智慧縱貫式診斷</a:t>
              </a:r>
            </a:p>
          </p:txBody>
        </p:sp>
      </p:grpSp>
      <p:pic>
        <p:nvPicPr>
          <p:cNvPr id="25" name="圖片 24"/>
          <p:cNvPicPr>
            <a:picLocks noChangeAspect="1"/>
          </p:cNvPicPr>
          <p:nvPr/>
        </p:nvPicPr>
        <p:blipFill rotWithShape="1">
          <a:blip r:embed="rId8"/>
          <a:srcRect r="60518"/>
          <a:stretch/>
        </p:blipFill>
        <p:spPr>
          <a:xfrm>
            <a:off x="3921708" y="1505978"/>
            <a:ext cx="3421301" cy="1114425"/>
          </a:xfrm>
          <a:prstGeom prst="rect">
            <a:avLst/>
          </a:prstGeom>
        </p:spPr>
      </p:pic>
      <p:sp>
        <p:nvSpPr>
          <p:cNvPr id="29" name="文字方塊 28"/>
          <p:cNvSpPr txBox="1"/>
          <p:nvPr/>
        </p:nvSpPr>
        <p:spPr>
          <a:xfrm>
            <a:off x="7238840" y="1466375"/>
            <a:ext cx="264367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3200" b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deltaMOOCx</a:t>
            </a:r>
            <a:endParaRPr lang="en-US" altLang="zh-TW" sz="3200" b="1" dirty="0" smtClean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zh-TW" altLang="en-US" sz="32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高中化學</a:t>
            </a:r>
            <a:endParaRPr lang="en-US" altLang="zh-TW" sz="2800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30" name="群組 29"/>
          <p:cNvGrpSpPr/>
          <p:nvPr/>
        </p:nvGrpSpPr>
        <p:grpSpPr>
          <a:xfrm>
            <a:off x="9993830" y="1420405"/>
            <a:ext cx="2096570" cy="1400187"/>
            <a:chOff x="4982176" y="1202098"/>
            <a:chExt cx="2085709" cy="1223587"/>
          </a:xfrm>
        </p:grpSpPr>
        <p:sp>
          <p:nvSpPr>
            <p:cNvPr id="31" name="圓角矩形 30"/>
            <p:cNvSpPr/>
            <p:nvPr/>
          </p:nvSpPr>
          <p:spPr>
            <a:xfrm>
              <a:off x="4982176" y="1202098"/>
              <a:ext cx="2085709" cy="1021697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3600"/>
            </a:p>
          </p:txBody>
        </p:sp>
        <p:sp>
          <p:nvSpPr>
            <p:cNvPr id="32" name="文字方塊 31"/>
            <p:cNvSpPr txBox="1"/>
            <p:nvPr/>
          </p:nvSpPr>
          <p:spPr>
            <a:xfrm>
              <a:off x="5125426" y="1484332"/>
              <a:ext cx="1873996" cy="9413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200" b="1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通關試題</a:t>
              </a:r>
            </a:p>
          </p:txBody>
        </p:sp>
      </p:grpSp>
      <p:pic>
        <p:nvPicPr>
          <p:cNvPr id="33" name="圖片 32" descr="一張含有 運輸, 夜空 的圖片&#10;&#10;自動產生的描述">
            <a:extLst>
              <a:ext uri="{FF2B5EF4-FFF2-40B4-BE49-F238E27FC236}">
                <a16:creationId xmlns:a16="http://schemas.microsoft.com/office/drawing/2014/main" id="{EF6B9AD3-9989-FB45-ABE1-41119752E45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r="68856"/>
          <a:stretch/>
        </p:blipFill>
        <p:spPr>
          <a:xfrm>
            <a:off x="28304" y="2757315"/>
            <a:ext cx="2413672" cy="4037859"/>
          </a:xfrm>
          <a:prstGeom prst="rect">
            <a:avLst/>
          </a:prstGeom>
        </p:spPr>
      </p:pic>
      <p:sp>
        <p:nvSpPr>
          <p:cNvPr id="35" name="文字方塊 34"/>
          <p:cNvSpPr txBox="1"/>
          <p:nvPr/>
        </p:nvSpPr>
        <p:spPr>
          <a:xfrm>
            <a:off x="116885" y="3062746"/>
            <a:ext cx="2303836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有機化合物</a:t>
            </a:r>
            <a:endParaRPr lang="en-US" altLang="zh-TW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endParaRPr lang="en-US" altLang="zh-TW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zh-TW" alt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組成</a:t>
            </a:r>
            <a:r>
              <a:rPr lang="zh-TW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及</a:t>
            </a:r>
            <a:r>
              <a:rPr lang="zh-TW" alt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結構</a:t>
            </a:r>
            <a:endParaRPr lang="en-US" altLang="zh-TW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endParaRPr lang="en-US" altLang="zh-TW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zh-TW" alt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反應與機構</a:t>
            </a:r>
            <a:endParaRPr lang="en-US" altLang="zh-TW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endParaRPr lang="en-US" altLang="zh-TW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zh-TW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應用</a:t>
            </a:r>
            <a:r>
              <a:rPr lang="zh-TW" alt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與生活</a:t>
            </a:r>
            <a:endParaRPr lang="en-US" altLang="zh-TW" sz="3200" dirty="0" smtClean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5" name="音訊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217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91"/>
    </mc:Choice>
    <mc:Fallback xmlns="">
      <p:transition spd="slow" advTm="118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2024" y="-14056"/>
            <a:ext cx="12192000" cy="6872056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2" name="文字方塊 21"/>
          <p:cNvSpPr txBox="1"/>
          <p:nvPr/>
        </p:nvSpPr>
        <p:spPr>
          <a:xfrm>
            <a:off x="0" y="-14056"/>
            <a:ext cx="12191999" cy="135421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醫藥學群領域相關之化學進階</a:t>
            </a:r>
            <a:r>
              <a:rPr lang="zh-TW" alt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課程</a:t>
            </a:r>
            <a:endParaRPr lang="en-US" altLang="zh-TW" sz="28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en-US" altLang="zh-TW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Curriculum Enrichment about Medicine Basic in </a:t>
            </a:r>
            <a:r>
              <a:rPr lang="en-US" altLang="zh-TW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Chemistry</a:t>
            </a:r>
            <a:endParaRPr lang="zh-TW" altLang="en-US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0997" y="2536391"/>
            <a:ext cx="4501247" cy="2562081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8853" y="2586766"/>
            <a:ext cx="4462285" cy="2511705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 rotWithShape="1">
          <a:blip r:embed="rId7"/>
          <a:srcRect l="1" r="72719" b="63352"/>
          <a:stretch/>
        </p:blipFill>
        <p:spPr>
          <a:xfrm>
            <a:off x="152915" y="1352297"/>
            <a:ext cx="3654757" cy="888243"/>
          </a:xfrm>
          <a:prstGeom prst="rect">
            <a:avLst/>
          </a:prstGeom>
        </p:spPr>
      </p:pic>
      <p:grpSp>
        <p:nvGrpSpPr>
          <p:cNvPr id="17" name="群組 16"/>
          <p:cNvGrpSpPr/>
          <p:nvPr/>
        </p:nvGrpSpPr>
        <p:grpSpPr>
          <a:xfrm>
            <a:off x="43723" y="2199238"/>
            <a:ext cx="3877985" cy="596835"/>
            <a:chOff x="4569731" y="1297693"/>
            <a:chExt cx="3877985" cy="596835"/>
          </a:xfrm>
        </p:grpSpPr>
        <p:sp>
          <p:nvSpPr>
            <p:cNvPr id="18" name="圓角矩形 17"/>
            <p:cNvSpPr/>
            <p:nvPr/>
          </p:nvSpPr>
          <p:spPr>
            <a:xfrm>
              <a:off x="4606637" y="1297693"/>
              <a:ext cx="3791961" cy="558077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3200"/>
            </a:p>
          </p:txBody>
        </p:sp>
        <p:sp>
          <p:nvSpPr>
            <p:cNvPr id="24" name="文字方塊 23"/>
            <p:cNvSpPr txBox="1"/>
            <p:nvPr/>
          </p:nvSpPr>
          <p:spPr>
            <a:xfrm>
              <a:off x="4569731" y="1309753"/>
              <a:ext cx="387798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3200" b="1" dirty="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數位智慧縱貫式診斷</a:t>
              </a:r>
            </a:p>
          </p:txBody>
        </p:sp>
      </p:grpSp>
      <p:pic>
        <p:nvPicPr>
          <p:cNvPr id="25" name="圖片 24"/>
          <p:cNvPicPr>
            <a:picLocks noChangeAspect="1"/>
          </p:cNvPicPr>
          <p:nvPr/>
        </p:nvPicPr>
        <p:blipFill rotWithShape="1">
          <a:blip r:embed="rId8"/>
          <a:srcRect r="60518"/>
          <a:stretch/>
        </p:blipFill>
        <p:spPr>
          <a:xfrm>
            <a:off x="3921708" y="1505978"/>
            <a:ext cx="3421301" cy="1114425"/>
          </a:xfrm>
          <a:prstGeom prst="rect">
            <a:avLst/>
          </a:prstGeom>
        </p:spPr>
      </p:pic>
      <p:sp>
        <p:nvSpPr>
          <p:cNvPr id="29" name="文字方塊 28"/>
          <p:cNvSpPr txBox="1"/>
          <p:nvPr/>
        </p:nvSpPr>
        <p:spPr>
          <a:xfrm>
            <a:off x="7238840" y="1466375"/>
            <a:ext cx="264367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3200" b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deltaMOOCx</a:t>
            </a:r>
            <a:endParaRPr lang="en-US" altLang="zh-TW" sz="3200" b="1" dirty="0" smtClean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zh-TW" altLang="en-US" sz="32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高中化學</a:t>
            </a:r>
            <a:endParaRPr lang="en-US" altLang="zh-TW" sz="2800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30" name="群組 29"/>
          <p:cNvGrpSpPr/>
          <p:nvPr/>
        </p:nvGrpSpPr>
        <p:grpSpPr>
          <a:xfrm>
            <a:off x="9993830" y="1420405"/>
            <a:ext cx="2096570" cy="1400187"/>
            <a:chOff x="4982176" y="1202098"/>
            <a:chExt cx="2085709" cy="1223587"/>
          </a:xfrm>
        </p:grpSpPr>
        <p:sp>
          <p:nvSpPr>
            <p:cNvPr id="31" name="圓角矩形 30"/>
            <p:cNvSpPr/>
            <p:nvPr/>
          </p:nvSpPr>
          <p:spPr>
            <a:xfrm>
              <a:off x="4982176" y="1202098"/>
              <a:ext cx="2085709" cy="1021697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3600"/>
            </a:p>
          </p:txBody>
        </p:sp>
        <p:sp>
          <p:nvSpPr>
            <p:cNvPr id="32" name="文字方塊 31"/>
            <p:cNvSpPr txBox="1"/>
            <p:nvPr/>
          </p:nvSpPr>
          <p:spPr>
            <a:xfrm>
              <a:off x="5125426" y="1484332"/>
              <a:ext cx="1873996" cy="9413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200" b="1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通關試題</a:t>
              </a:r>
            </a:p>
          </p:txBody>
        </p:sp>
      </p:grpSp>
      <p:pic>
        <p:nvPicPr>
          <p:cNvPr id="33" name="圖片 32" descr="一張含有 運輸, 夜空 的圖片&#10;&#10;自動產生的描述">
            <a:extLst>
              <a:ext uri="{FF2B5EF4-FFF2-40B4-BE49-F238E27FC236}">
                <a16:creationId xmlns:a16="http://schemas.microsoft.com/office/drawing/2014/main" id="{EF6B9AD3-9989-FB45-ABE1-41119752E45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r="68856"/>
          <a:stretch/>
        </p:blipFill>
        <p:spPr>
          <a:xfrm>
            <a:off x="28304" y="2757315"/>
            <a:ext cx="2413672" cy="4037859"/>
          </a:xfrm>
          <a:prstGeom prst="rect">
            <a:avLst/>
          </a:prstGeom>
        </p:spPr>
      </p:pic>
      <p:sp>
        <p:nvSpPr>
          <p:cNvPr id="35" name="文字方塊 34"/>
          <p:cNvSpPr txBox="1"/>
          <p:nvPr/>
        </p:nvSpPr>
        <p:spPr>
          <a:xfrm>
            <a:off x="116885" y="3062746"/>
            <a:ext cx="2303836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有機化合物</a:t>
            </a:r>
            <a:endParaRPr lang="en-US" altLang="zh-TW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endParaRPr lang="en-US" altLang="zh-TW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zh-TW" alt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組成</a:t>
            </a:r>
            <a:r>
              <a:rPr lang="zh-TW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及</a:t>
            </a:r>
            <a:r>
              <a:rPr lang="zh-TW" alt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結構</a:t>
            </a:r>
            <a:endParaRPr lang="en-US" altLang="zh-TW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endParaRPr lang="en-US" altLang="zh-TW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zh-TW" alt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反應與機構</a:t>
            </a:r>
            <a:endParaRPr lang="en-US" altLang="zh-TW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endParaRPr lang="en-US" altLang="zh-TW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zh-TW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應用</a:t>
            </a:r>
            <a:r>
              <a:rPr lang="zh-TW" alt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與生活</a:t>
            </a:r>
            <a:endParaRPr lang="en-US" altLang="zh-TW" sz="3200" dirty="0" smtClean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9" name="圖片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01937" y="3927326"/>
            <a:ext cx="4659327" cy="2621573"/>
          </a:xfrm>
          <a:prstGeom prst="rect">
            <a:avLst/>
          </a:prstGeom>
        </p:spPr>
      </p:pic>
      <p:pic>
        <p:nvPicPr>
          <p:cNvPr id="20" name="圖片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00192" y="4156363"/>
            <a:ext cx="4427555" cy="2516265"/>
          </a:xfrm>
          <a:prstGeom prst="rect">
            <a:avLst/>
          </a:prstGeom>
        </p:spPr>
      </p:pic>
      <p:pic>
        <p:nvPicPr>
          <p:cNvPr id="3" name="音訊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08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7"/>
    </mc:Choice>
    <mc:Fallback xmlns="">
      <p:transition spd="slow" advTm="60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2024" y="-14056"/>
            <a:ext cx="12192000" cy="6872056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2" name="文字方塊 21"/>
          <p:cNvSpPr txBox="1"/>
          <p:nvPr/>
        </p:nvSpPr>
        <p:spPr>
          <a:xfrm>
            <a:off x="0" y="-14056"/>
            <a:ext cx="12191999" cy="135421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醫藥學群領域相關之化學進階</a:t>
            </a:r>
            <a:r>
              <a:rPr lang="zh-TW" alt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課程</a:t>
            </a:r>
            <a:endParaRPr lang="en-US" altLang="zh-TW" sz="28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en-US" altLang="zh-TW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Curriculum Enrichment about Medicine Basic in </a:t>
            </a:r>
            <a:r>
              <a:rPr lang="en-US" altLang="zh-TW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Chemistry</a:t>
            </a:r>
            <a:endParaRPr lang="zh-TW" altLang="en-US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0997" y="2536391"/>
            <a:ext cx="4501247" cy="2562081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8853" y="2586766"/>
            <a:ext cx="4462285" cy="2511705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 rotWithShape="1">
          <a:blip r:embed="rId7"/>
          <a:srcRect l="1" r="72719" b="63352"/>
          <a:stretch/>
        </p:blipFill>
        <p:spPr>
          <a:xfrm>
            <a:off x="152915" y="1352297"/>
            <a:ext cx="3654757" cy="888243"/>
          </a:xfrm>
          <a:prstGeom prst="rect">
            <a:avLst/>
          </a:prstGeom>
        </p:spPr>
      </p:pic>
      <p:grpSp>
        <p:nvGrpSpPr>
          <p:cNvPr id="17" name="群組 16"/>
          <p:cNvGrpSpPr/>
          <p:nvPr/>
        </p:nvGrpSpPr>
        <p:grpSpPr>
          <a:xfrm>
            <a:off x="43723" y="2199238"/>
            <a:ext cx="3877985" cy="596835"/>
            <a:chOff x="4569731" y="1297693"/>
            <a:chExt cx="3877985" cy="596835"/>
          </a:xfrm>
        </p:grpSpPr>
        <p:sp>
          <p:nvSpPr>
            <p:cNvPr id="18" name="圓角矩形 17"/>
            <p:cNvSpPr/>
            <p:nvPr/>
          </p:nvSpPr>
          <p:spPr>
            <a:xfrm>
              <a:off x="4606637" y="1297693"/>
              <a:ext cx="3791961" cy="558077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3200"/>
            </a:p>
          </p:txBody>
        </p:sp>
        <p:sp>
          <p:nvSpPr>
            <p:cNvPr id="24" name="文字方塊 23"/>
            <p:cNvSpPr txBox="1"/>
            <p:nvPr/>
          </p:nvSpPr>
          <p:spPr>
            <a:xfrm>
              <a:off x="4569731" y="1309753"/>
              <a:ext cx="387798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3200" b="1" dirty="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數位智慧縱貫式診斷</a:t>
              </a:r>
            </a:p>
          </p:txBody>
        </p:sp>
      </p:grpSp>
      <p:pic>
        <p:nvPicPr>
          <p:cNvPr id="25" name="圖片 24"/>
          <p:cNvPicPr>
            <a:picLocks noChangeAspect="1"/>
          </p:cNvPicPr>
          <p:nvPr/>
        </p:nvPicPr>
        <p:blipFill rotWithShape="1">
          <a:blip r:embed="rId8"/>
          <a:srcRect r="60518"/>
          <a:stretch/>
        </p:blipFill>
        <p:spPr>
          <a:xfrm>
            <a:off x="3921708" y="1505978"/>
            <a:ext cx="3421301" cy="1114425"/>
          </a:xfrm>
          <a:prstGeom prst="rect">
            <a:avLst/>
          </a:prstGeom>
        </p:spPr>
      </p:pic>
      <p:sp>
        <p:nvSpPr>
          <p:cNvPr id="29" name="文字方塊 28"/>
          <p:cNvSpPr txBox="1"/>
          <p:nvPr/>
        </p:nvSpPr>
        <p:spPr>
          <a:xfrm>
            <a:off x="7238840" y="1466375"/>
            <a:ext cx="264367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3200" b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deltaMOOCx</a:t>
            </a:r>
            <a:endParaRPr lang="en-US" altLang="zh-TW" sz="3200" b="1" dirty="0" smtClean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zh-TW" altLang="en-US" sz="32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高中化學</a:t>
            </a:r>
            <a:endParaRPr lang="en-US" altLang="zh-TW" sz="2800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30" name="群組 29"/>
          <p:cNvGrpSpPr/>
          <p:nvPr/>
        </p:nvGrpSpPr>
        <p:grpSpPr>
          <a:xfrm>
            <a:off x="9993830" y="1420405"/>
            <a:ext cx="2096570" cy="1400187"/>
            <a:chOff x="4982176" y="1202098"/>
            <a:chExt cx="2085709" cy="1223587"/>
          </a:xfrm>
        </p:grpSpPr>
        <p:sp>
          <p:nvSpPr>
            <p:cNvPr id="31" name="圓角矩形 30"/>
            <p:cNvSpPr/>
            <p:nvPr/>
          </p:nvSpPr>
          <p:spPr>
            <a:xfrm>
              <a:off x="4982176" y="1202098"/>
              <a:ext cx="2085709" cy="1021697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3600"/>
            </a:p>
          </p:txBody>
        </p:sp>
        <p:sp>
          <p:nvSpPr>
            <p:cNvPr id="32" name="文字方塊 31"/>
            <p:cNvSpPr txBox="1"/>
            <p:nvPr/>
          </p:nvSpPr>
          <p:spPr>
            <a:xfrm>
              <a:off x="5125426" y="1484332"/>
              <a:ext cx="1873996" cy="9413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200" b="1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通關試題</a:t>
              </a:r>
            </a:p>
          </p:txBody>
        </p:sp>
      </p:grpSp>
      <p:pic>
        <p:nvPicPr>
          <p:cNvPr id="33" name="圖片 32" descr="一張含有 運輸, 夜空 的圖片&#10;&#10;自動產生的描述">
            <a:extLst>
              <a:ext uri="{FF2B5EF4-FFF2-40B4-BE49-F238E27FC236}">
                <a16:creationId xmlns:a16="http://schemas.microsoft.com/office/drawing/2014/main" id="{EF6B9AD3-9989-FB45-ABE1-41119752E45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r="68856"/>
          <a:stretch/>
        </p:blipFill>
        <p:spPr>
          <a:xfrm>
            <a:off x="28304" y="2757315"/>
            <a:ext cx="2413672" cy="4037859"/>
          </a:xfrm>
          <a:prstGeom prst="rect">
            <a:avLst/>
          </a:prstGeom>
        </p:spPr>
      </p:pic>
      <p:sp>
        <p:nvSpPr>
          <p:cNvPr id="35" name="文字方塊 34"/>
          <p:cNvSpPr txBox="1"/>
          <p:nvPr/>
        </p:nvSpPr>
        <p:spPr>
          <a:xfrm>
            <a:off x="116885" y="3062746"/>
            <a:ext cx="2303836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有機化合物</a:t>
            </a:r>
            <a:endParaRPr lang="en-US" altLang="zh-TW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endParaRPr lang="en-US" altLang="zh-TW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zh-TW" alt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組成</a:t>
            </a:r>
            <a:r>
              <a:rPr lang="zh-TW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及</a:t>
            </a:r>
            <a:r>
              <a:rPr lang="zh-TW" alt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結構</a:t>
            </a:r>
            <a:endParaRPr lang="en-US" altLang="zh-TW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endParaRPr lang="en-US" altLang="zh-TW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zh-TW" alt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反應與機構</a:t>
            </a:r>
            <a:endParaRPr lang="en-US" altLang="zh-TW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endParaRPr lang="en-US" altLang="zh-TW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zh-TW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應用</a:t>
            </a:r>
            <a:r>
              <a:rPr lang="zh-TW" alt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與生活</a:t>
            </a:r>
            <a:endParaRPr lang="en-US" altLang="zh-TW" sz="3200" dirty="0" smtClean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9" name="圖片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01937" y="3927326"/>
            <a:ext cx="4659327" cy="2621573"/>
          </a:xfrm>
          <a:prstGeom prst="rect">
            <a:avLst/>
          </a:prstGeom>
        </p:spPr>
      </p:pic>
      <p:pic>
        <p:nvPicPr>
          <p:cNvPr id="20" name="圖片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00192" y="4156363"/>
            <a:ext cx="4427555" cy="2516265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91545" y="3687662"/>
            <a:ext cx="5602285" cy="3170338"/>
          </a:xfrm>
          <a:prstGeom prst="rect">
            <a:avLst/>
          </a:prstGeom>
        </p:spPr>
      </p:pic>
      <p:pic>
        <p:nvPicPr>
          <p:cNvPr id="3" name="音訊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71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4"/>
    </mc:Choice>
    <mc:Fallback xmlns="">
      <p:transition spd="slow" advTm="37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2024" y="-14056"/>
            <a:ext cx="12192000" cy="6872056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2" name="文字方塊 21"/>
          <p:cNvSpPr txBox="1"/>
          <p:nvPr/>
        </p:nvSpPr>
        <p:spPr>
          <a:xfrm>
            <a:off x="0" y="-14056"/>
            <a:ext cx="12191999" cy="135421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醫藥學群領域相關之化學進階</a:t>
            </a:r>
            <a:r>
              <a:rPr lang="zh-TW" alt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課程</a:t>
            </a:r>
            <a:endParaRPr lang="en-US" altLang="zh-TW" sz="28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en-US" altLang="zh-TW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Curriculum Enrichment about Medicine Basic in </a:t>
            </a:r>
            <a:r>
              <a:rPr lang="en-US" altLang="zh-TW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Chemistry</a:t>
            </a:r>
            <a:endParaRPr lang="zh-TW" altLang="en-US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24" name="群組 23"/>
          <p:cNvGrpSpPr/>
          <p:nvPr/>
        </p:nvGrpSpPr>
        <p:grpSpPr>
          <a:xfrm>
            <a:off x="5402875" y="3286045"/>
            <a:ext cx="4747889" cy="2950748"/>
            <a:chOff x="5486276" y="1202098"/>
            <a:chExt cx="1581608" cy="1254768"/>
          </a:xfrm>
        </p:grpSpPr>
        <p:sp>
          <p:nvSpPr>
            <p:cNvPr id="25" name="圓角矩形 24"/>
            <p:cNvSpPr/>
            <p:nvPr/>
          </p:nvSpPr>
          <p:spPr>
            <a:xfrm>
              <a:off x="5486276" y="1202098"/>
              <a:ext cx="1581608" cy="1021697"/>
            </a:xfrm>
            <a:prstGeom prst="round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8000"/>
            </a:p>
          </p:txBody>
        </p:sp>
        <p:sp>
          <p:nvSpPr>
            <p:cNvPr id="26" name="文字方塊 25"/>
            <p:cNvSpPr txBox="1"/>
            <p:nvPr/>
          </p:nvSpPr>
          <p:spPr>
            <a:xfrm>
              <a:off x="5649414" y="1475281"/>
              <a:ext cx="1383903" cy="981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7200" b="1" dirty="0" smtClean="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綠色化學</a:t>
              </a:r>
              <a:endParaRPr lang="zh-TW" altLang="en-US" sz="72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pic>
        <p:nvPicPr>
          <p:cNvPr id="19" name="圖片 18"/>
          <p:cNvPicPr>
            <a:picLocks noChangeAspect="1"/>
          </p:cNvPicPr>
          <p:nvPr/>
        </p:nvPicPr>
        <p:blipFill rotWithShape="1">
          <a:blip r:embed="rId5"/>
          <a:srcRect l="1" r="72719" b="63352"/>
          <a:stretch/>
        </p:blipFill>
        <p:spPr>
          <a:xfrm>
            <a:off x="152915" y="1352297"/>
            <a:ext cx="3654757" cy="888243"/>
          </a:xfrm>
          <a:prstGeom prst="rect">
            <a:avLst/>
          </a:prstGeom>
        </p:spPr>
      </p:pic>
      <p:grpSp>
        <p:nvGrpSpPr>
          <p:cNvPr id="20" name="群組 19"/>
          <p:cNvGrpSpPr/>
          <p:nvPr/>
        </p:nvGrpSpPr>
        <p:grpSpPr>
          <a:xfrm>
            <a:off x="43723" y="2199238"/>
            <a:ext cx="3877985" cy="596835"/>
            <a:chOff x="4569731" y="1297693"/>
            <a:chExt cx="3877985" cy="596835"/>
          </a:xfrm>
        </p:grpSpPr>
        <p:sp>
          <p:nvSpPr>
            <p:cNvPr id="21" name="圓角矩形 20"/>
            <p:cNvSpPr/>
            <p:nvPr/>
          </p:nvSpPr>
          <p:spPr>
            <a:xfrm>
              <a:off x="4606637" y="1297693"/>
              <a:ext cx="3791961" cy="558077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3200"/>
            </a:p>
          </p:txBody>
        </p:sp>
        <p:sp>
          <p:nvSpPr>
            <p:cNvPr id="23" name="文字方塊 22"/>
            <p:cNvSpPr txBox="1"/>
            <p:nvPr/>
          </p:nvSpPr>
          <p:spPr>
            <a:xfrm>
              <a:off x="4569731" y="1309753"/>
              <a:ext cx="387798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3200" b="1" dirty="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數位智慧縱貫式診斷</a:t>
              </a:r>
            </a:p>
          </p:txBody>
        </p:sp>
      </p:grpSp>
      <p:pic>
        <p:nvPicPr>
          <p:cNvPr id="27" name="圖片 26"/>
          <p:cNvPicPr>
            <a:picLocks noChangeAspect="1"/>
          </p:cNvPicPr>
          <p:nvPr/>
        </p:nvPicPr>
        <p:blipFill rotWithShape="1">
          <a:blip r:embed="rId6"/>
          <a:srcRect r="60518"/>
          <a:stretch/>
        </p:blipFill>
        <p:spPr>
          <a:xfrm>
            <a:off x="3921708" y="1505978"/>
            <a:ext cx="3421301" cy="1114425"/>
          </a:xfrm>
          <a:prstGeom prst="rect">
            <a:avLst/>
          </a:prstGeom>
        </p:spPr>
      </p:pic>
      <p:sp>
        <p:nvSpPr>
          <p:cNvPr id="28" name="文字方塊 27"/>
          <p:cNvSpPr txBox="1"/>
          <p:nvPr/>
        </p:nvSpPr>
        <p:spPr>
          <a:xfrm>
            <a:off x="7238840" y="1466375"/>
            <a:ext cx="264367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3200" b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deltaMOOCx</a:t>
            </a:r>
            <a:endParaRPr lang="en-US" altLang="zh-TW" sz="3200" b="1" dirty="0" smtClean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zh-TW" altLang="en-US" sz="32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高中化學</a:t>
            </a:r>
            <a:endParaRPr lang="en-US" altLang="zh-TW" sz="2800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29" name="圖片 28" descr="一張含有 運輸, 夜空 的圖片&#10;&#10;自動產生的描述">
            <a:extLst>
              <a:ext uri="{FF2B5EF4-FFF2-40B4-BE49-F238E27FC236}">
                <a16:creationId xmlns:a16="http://schemas.microsoft.com/office/drawing/2014/main" id="{EF6B9AD3-9989-FB45-ABE1-41119752E45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r="68856"/>
          <a:stretch/>
        </p:blipFill>
        <p:spPr>
          <a:xfrm>
            <a:off x="28304" y="2757315"/>
            <a:ext cx="2413672" cy="4037859"/>
          </a:xfrm>
          <a:prstGeom prst="rect">
            <a:avLst/>
          </a:prstGeom>
        </p:spPr>
      </p:pic>
      <p:sp>
        <p:nvSpPr>
          <p:cNvPr id="31" name="文字方塊 30"/>
          <p:cNvSpPr txBox="1"/>
          <p:nvPr/>
        </p:nvSpPr>
        <p:spPr>
          <a:xfrm>
            <a:off x="116885" y="3062746"/>
            <a:ext cx="2303836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有機化合物</a:t>
            </a:r>
            <a:endParaRPr lang="en-US" altLang="zh-TW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endParaRPr lang="en-US" altLang="zh-TW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zh-TW" alt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組成</a:t>
            </a:r>
            <a:r>
              <a:rPr lang="zh-TW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及</a:t>
            </a:r>
            <a:r>
              <a:rPr lang="zh-TW" alt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結構</a:t>
            </a:r>
            <a:endParaRPr lang="en-US" altLang="zh-TW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endParaRPr lang="en-US" altLang="zh-TW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zh-TW" alt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反應與機構</a:t>
            </a:r>
            <a:endParaRPr lang="en-US" altLang="zh-TW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endParaRPr lang="en-US" altLang="zh-TW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zh-TW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應用</a:t>
            </a:r>
            <a:r>
              <a:rPr lang="zh-TW" alt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與生活</a:t>
            </a:r>
            <a:endParaRPr lang="en-US" altLang="zh-TW" sz="3200" dirty="0" smtClean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2" name="音訊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71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82"/>
    </mc:Choice>
    <mc:Fallback xmlns="">
      <p:transition spd="slow" advTm="97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2024" y="-14056"/>
            <a:ext cx="12192000" cy="6872056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2" name="文字方塊 21"/>
          <p:cNvSpPr txBox="1"/>
          <p:nvPr/>
        </p:nvSpPr>
        <p:spPr>
          <a:xfrm>
            <a:off x="0" y="-14056"/>
            <a:ext cx="12191999" cy="135421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醫藥學群領域相關之化學進階</a:t>
            </a:r>
            <a:r>
              <a:rPr lang="zh-TW" alt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課程</a:t>
            </a:r>
            <a:endParaRPr lang="en-US" altLang="zh-TW" sz="28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en-US" altLang="zh-TW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Curriculum Enrichment about Medicine Basic in </a:t>
            </a:r>
            <a:r>
              <a:rPr lang="en-US" altLang="zh-TW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Chemistry</a:t>
            </a:r>
            <a:endParaRPr lang="zh-TW" altLang="en-US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24" name="群組 23"/>
          <p:cNvGrpSpPr/>
          <p:nvPr/>
        </p:nvGrpSpPr>
        <p:grpSpPr>
          <a:xfrm>
            <a:off x="9882512" y="1419727"/>
            <a:ext cx="2207179" cy="1376346"/>
            <a:chOff x="5486276" y="1202098"/>
            <a:chExt cx="1581608" cy="1202753"/>
          </a:xfrm>
        </p:grpSpPr>
        <p:sp>
          <p:nvSpPr>
            <p:cNvPr id="25" name="圓角矩形 24"/>
            <p:cNvSpPr/>
            <p:nvPr/>
          </p:nvSpPr>
          <p:spPr>
            <a:xfrm>
              <a:off x="5486276" y="1202098"/>
              <a:ext cx="1581608" cy="1021697"/>
            </a:xfrm>
            <a:prstGeom prst="round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3600"/>
            </a:p>
          </p:txBody>
        </p:sp>
        <p:sp>
          <p:nvSpPr>
            <p:cNvPr id="26" name="文字方塊 25"/>
            <p:cNvSpPr txBox="1"/>
            <p:nvPr/>
          </p:nvSpPr>
          <p:spPr>
            <a:xfrm>
              <a:off x="5605987" y="1463498"/>
              <a:ext cx="1383903" cy="9413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200" b="1" dirty="0" smtClean="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綠色化學</a:t>
              </a:r>
              <a:endParaRPr lang="zh-TW" altLang="en-US" sz="32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44" name="物件 43"/>
          <p:cNvGraphicFramePr>
            <a:graphicFrameLocks noChangeAspect="1"/>
          </p:cNvGraphicFramePr>
          <p:nvPr>
            <p:extLst/>
          </p:nvPr>
        </p:nvGraphicFramePr>
        <p:xfrm>
          <a:off x="7228827" y="2737411"/>
          <a:ext cx="2921740" cy="18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6" name="點陣圖影像" r:id="rId6" imgW="4602879" imgH="2803810" progId="Paint.Picture">
                  <p:embed/>
                </p:oleObj>
              </mc:Choice>
              <mc:Fallback>
                <p:oleObj name="點陣圖影像" r:id="rId6" imgW="4602879" imgH="2803810" progId="Paint.Picture">
                  <p:embed/>
                  <p:pic>
                    <p:nvPicPr>
                      <p:cNvPr id="44" name="物件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28827" y="2737411"/>
                        <a:ext cx="2921740" cy="18000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" name="物件 45"/>
          <p:cNvGraphicFramePr>
            <a:graphicFrameLocks noChangeAspect="1"/>
          </p:cNvGraphicFramePr>
          <p:nvPr>
            <p:extLst/>
          </p:nvPr>
        </p:nvGraphicFramePr>
        <p:xfrm>
          <a:off x="2567841" y="2766512"/>
          <a:ext cx="2836748" cy="18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7" name="點陣圖影像" r:id="rId8" imgW="4717189" imgH="3002540" progId="Paint.Picture">
                  <p:embed/>
                </p:oleObj>
              </mc:Choice>
              <mc:Fallback>
                <p:oleObj name="點陣圖影像" r:id="rId8" imgW="4717189" imgH="3002540" progId="Paint.Picture">
                  <p:embed/>
                  <p:pic>
                    <p:nvPicPr>
                      <p:cNvPr id="46" name="物件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67841" y="2766512"/>
                        <a:ext cx="2836748" cy="1800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圖片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84287" y="2738163"/>
            <a:ext cx="1881819" cy="1800000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49842" y="2755481"/>
            <a:ext cx="1762125" cy="1819275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/>
        </p:nvPicPr>
        <p:blipFill rotWithShape="1">
          <a:blip r:embed="rId12"/>
          <a:srcRect l="1" r="72719" b="63352"/>
          <a:stretch/>
        </p:blipFill>
        <p:spPr>
          <a:xfrm>
            <a:off x="152915" y="1352297"/>
            <a:ext cx="3654757" cy="888243"/>
          </a:xfrm>
          <a:prstGeom prst="rect">
            <a:avLst/>
          </a:prstGeom>
        </p:spPr>
      </p:pic>
      <p:grpSp>
        <p:nvGrpSpPr>
          <p:cNvPr id="20" name="群組 19"/>
          <p:cNvGrpSpPr/>
          <p:nvPr/>
        </p:nvGrpSpPr>
        <p:grpSpPr>
          <a:xfrm>
            <a:off x="43723" y="2199238"/>
            <a:ext cx="3877985" cy="596835"/>
            <a:chOff x="4569731" y="1297693"/>
            <a:chExt cx="3877985" cy="596835"/>
          </a:xfrm>
        </p:grpSpPr>
        <p:sp>
          <p:nvSpPr>
            <p:cNvPr id="21" name="圓角矩形 20"/>
            <p:cNvSpPr/>
            <p:nvPr/>
          </p:nvSpPr>
          <p:spPr>
            <a:xfrm>
              <a:off x="4606637" y="1297693"/>
              <a:ext cx="3791961" cy="558077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3200"/>
            </a:p>
          </p:txBody>
        </p:sp>
        <p:sp>
          <p:nvSpPr>
            <p:cNvPr id="23" name="文字方塊 22"/>
            <p:cNvSpPr txBox="1"/>
            <p:nvPr/>
          </p:nvSpPr>
          <p:spPr>
            <a:xfrm>
              <a:off x="4569731" y="1309753"/>
              <a:ext cx="387798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3200" b="1" dirty="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數位智慧縱貫式診斷</a:t>
              </a:r>
            </a:p>
          </p:txBody>
        </p:sp>
      </p:grpSp>
      <p:pic>
        <p:nvPicPr>
          <p:cNvPr id="27" name="圖片 26"/>
          <p:cNvPicPr>
            <a:picLocks noChangeAspect="1"/>
          </p:cNvPicPr>
          <p:nvPr/>
        </p:nvPicPr>
        <p:blipFill rotWithShape="1">
          <a:blip r:embed="rId13"/>
          <a:srcRect r="60518"/>
          <a:stretch/>
        </p:blipFill>
        <p:spPr>
          <a:xfrm>
            <a:off x="3921708" y="1505978"/>
            <a:ext cx="3421301" cy="1114425"/>
          </a:xfrm>
          <a:prstGeom prst="rect">
            <a:avLst/>
          </a:prstGeom>
        </p:spPr>
      </p:pic>
      <p:sp>
        <p:nvSpPr>
          <p:cNvPr id="28" name="文字方塊 27"/>
          <p:cNvSpPr txBox="1"/>
          <p:nvPr/>
        </p:nvSpPr>
        <p:spPr>
          <a:xfrm>
            <a:off x="7238840" y="1466375"/>
            <a:ext cx="264367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3200" b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deltaMOOCx</a:t>
            </a:r>
            <a:endParaRPr lang="en-US" altLang="zh-TW" sz="3200" b="1" dirty="0" smtClean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zh-TW" altLang="en-US" sz="32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高中化學</a:t>
            </a:r>
            <a:endParaRPr lang="en-US" altLang="zh-TW" sz="2800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29" name="圖片 28" descr="一張含有 運輸, 夜空 的圖片&#10;&#10;自動產生的描述">
            <a:extLst>
              <a:ext uri="{FF2B5EF4-FFF2-40B4-BE49-F238E27FC236}">
                <a16:creationId xmlns:a16="http://schemas.microsoft.com/office/drawing/2014/main" id="{EF6B9AD3-9989-FB45-ABE1-41119752E459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r="68856"/>
          <a:stretch/>
        </p:blipFill>
        <p:spPr>
          <a:xfrm>
            <a:off x="28304" y="2757315"/>
            <a:ext cx="2413672" cy="4037859"/>
          </a:xfrm>
          <a:prstGeom prst="rect">
            <a:avLst/>
          </a:prstGeom>
        </p:spPr>
      </p:pic>
      <p:sp>
        <p:nvSpPr>
          <p:cNvPr id="31" name="文字方塊 30"/>
          <p:cNvSpPr txBox="1"/>
          <p:nvPr/>
        </p:nvSpPr>
        <p:spPr>
          <a:xfrm>
            <a:off x="116885" y="3062746"/>
            <a:ext cx="2303836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有機化合物</a:t>
            </a:r>
            <a:endParaRPr lang="en-US" altLang="zh-TW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endParaRPr lang="en-US" altLang="zh-TW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zh-TW" alt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組成</a:t>
            </a:r>
            <a:r>
              <a:rPr lang="zh-TW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及</a:t>
            </a:r>
            <a:r>
              <a:rPr lang="zh-TW" alt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結構</a:t>
            </a:r>
            <a:endParaRPr lang="en-US" altLang="zh-TW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endParaRPr lang="en-US" altLang="zh-TW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zh-TW" alt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反應與機構</a:t>
            </a:r>
            <a:endParaRPr lang="en-US" altLang="zh-TW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endParaRPr lang="en-US" altLang="zh-TW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zh-TW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應用</a:t>
            </a:r>
            <a:r>
              <a:rPr lang="zh-TW" alt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與生活</a:t>
            </a:r>
            <a:endParaRPr lang="en-US" altLang="zh-TW" sz="3200" dirty="0" smtClean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2" name="音訊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95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22"/>
    </mc:Choice>
    <mc:Fallback xmlns="">
      <p:transition spd="slow" advTm="145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2024" y="-14056"/>
            <a:ext cx="12192000" cy="6872056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2" name="文字方塊 21"/>
          <p:cNvSpPr txBox="1"/>
          <p:nvPr/>
        </p:nvSpPr>
        <p:spPr>
          <a:xfrm>
            <a:off x="0" y="-14056"/>
            <a:ext cx="12191999" cy="135421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醫藥學群領域相關之化學進階</a:t>
            </a:r>
            <a:r>
              <a:rPr lang="zh-TW" alt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課程</a:t>
            </a:r>
            <a:endParaRPr lang="en-US" altLang="zh-TW" sz="28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en-US" altLang="zh-TW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Curriculum Enrichment about Medicine Basic in </a:t>
            </a:r>
            <a:r>
              <a:rPr lang="en-US" altLang="zh-TW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Chemistry</a:t>
            </a:r>
            <a:endParaRPr lang="zh-TW" altLang="en-US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24" name="群組 23"/>
          <p:cNvGrpSpPr/>
          <p:nvPr/>
        </p:nvGrpSpPr>
        <p:grpSpPr>
          <a:xfrm>
            <a:off x="9882512" y="1419727"/>
            <a:ext cx="2207179" cy="1376346"/>
            <a:chOff x="5486276" y="1202098"/>
            <a:chExt cx="1581608" cy="1202753"/>
          </a:xfrm>
        </p:grpSpPr>
        <p:sp>
          <p:nvSpPr>
            <p:cNvPr id="25" name="圓角矩形 24"/>
            <p:cNvSpPr/>
            <p:nvPr/>
          </p:nvSpPr>
          <p:spPr>
            <a:xfrm>
              <a:off x="5486276" y="1202098"/>
              <a:ext cx="1581608" cy="1021697"/>
            </a:xfrm>
            <a:prstGeom prst="round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3600"/>
            </a:p>
          </p:txBody>
        </p:sp>
        <p:sp>
          <p:nvSpPr>
            <p:cNvPr id="26" name="文字方塊 25"/>
            <p:cNvSpPr txBox="1"/>
            <p:nvPr/>
          </p:nvSpPr>
          <p:spPr>
            <a:xfrm>
              <a:off x="5605987" y="1463498"/>
              <a:ext cx="1383903" cy="9413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200" b="1" dirty="0" smtClean="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綠色化學</a:t>
              </a:r>
              <a:endParaRPr lang="zh-TW" altLang="en-US" sz="32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44" name="物件 43"/>
          <p:cNvGraphicFramePr>
            <a:graphicFrameLocks noChangeAspect="1"/>
          </p:cNvGraphicFramePr>
          <p:nvPr>
            <p:extLst/>
          </p:nvPr>
        </p:nvGraphicFramePr>
        <p:xfrm>
          <a:off x="7228827" y="2737411"/>
          <a:ext cx="2921740" cy="18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0" name="點陣圖影像" r:id="rId6" imgW="4602879" imgH="2803810" progId="Paint.Picture">
                  <p:embed/>
                </p:oleObj>
              </mc:Choice>
              <mc:Fallback>
                <p:oleObj name="點陣圖影像" r:id="rId6" imgW="4602879" imgH="2803810" progId="Paint.Picture">
                  <p:embed/>
                  <p:pic>
                    <p:nvPicPr>
                      <p:cNvPr id="44" name="物件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28827" y="2737411"/>
                        <a:ext cx="2921740" cy="18000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" name="物件 45"/>
          <p:cNvGraphicFramePr>
            <a:graphicFrameLocks noChangeAspect="1"/>
          </p:cNvGraphicFramePr>
          <p:nvPr>
            <p:extLst/>
          </p:nvPr>
        </p:nvGraphicFramePr>
        <p:xfrm>
          <a:off x="2567841" y="2766512"/>
          <a:ext cx="2836748" cy="18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1" name="點陣圖影像" r:id="rId8" imgW="4717189" imgH="3002540" progId="Paint.Picture">
                  <p:embed/>
                </p:oleObj>
              </mc:Choice>
              <mc:Fallback>
                <p:oleObj name="點陣圖影像" r:id="rId8" imgW="4717189" imgH="3002540" progId="Paint.Picture">
                  <p:embed/>
                  <p:pic>
                    <p:nvPicPr>
                      <p:cNvPr id="46" name="物件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67841" y="2766512"/>
                        <a:ext cx="2836748" cy="1800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7" name="圖片 4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74" t="23375" r="36717" b="18470"/>
          <a:stretch/>
        </p:blipFill>
        <p:spPr bwMode="auto">
          <a:xfrm>
            <a:off x="7745631" y="4623691"/>
            <a:ext cx="2017058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圖片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08" r="6585"/>
          <a:stretch/>
        </p:blipFill>
        <p:spPr bwMode="auto">
          <a:xfrm>
            <a:off x="5099836" y="4623691"/>
            <a:ext cx="2604034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圖片 17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70"/>
          <a:stretch/>
        </p:blipFill>
        <p:spPr bwMode="auto">
          <a:xfrm>
            <a:off x="2567841" y="4612052"/>
            <a:ext cx="2495281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04450" y="4612052"/>
            <a:ext cx="2264972" cy="216000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184287" y="2738163"/>
            <a:ext cx="1881819" cy="1800000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449842" y="2755481"/>
            <a:ext cx="1762125" cy="1819275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/>
        </p:nvPicPr>
        <p:blipFill rotWithShape="1">
          <a:blip r:embed="rId16"/>
          <a:srcRect l="1" r="72719" b="63352"/>
          <a:stretch/>
        </p:blipFill>
        <p:spPr>
          <a:xfrm>
            <a:off x="152915" y="1352297"/>
            <a:ext cx="3654757" cy="888243"/>
          </a:xfrm>
          <a:prstGeom prst="rect">
            <a:avLst/>
          </a:prstGeom>
        </p:spPr>
      </p:pic>
      <p:grpSp>
        <p:nvGrpSpPr>
          <p:cNvPr id="20" name="群組 19"/>
          <p:cNvGrpSpPr/>
          <p:nvPr/>
        </p:nvGrpSpPr>
        <p:grpSpPr>
          <a:xfrm>
            <a:off x="43723" y="2199238"/>
            <a:ext cx="3877985" cy="596835"/>
            <a:chOff x="4569731" y="1297693"/>
            <a:chExt cx="3877985" cy="596835"/>
          </a:xfrm>
        </p:grpSpPr>
        <p:sp>
          <p:nvSpPr>
            <p:cNvPr id="21" name="圓角矩形 20"/>
            <p:cNvSpPr/>
            <p:nvPr/>
          </p:nvSpPr>
          <p:spPr>
            <a:xfrm>
              <a:off x="4606637" y="1297693"/>
              <a:ext cx="3791961" cy="558077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3200"/>
            </a:p>
          </p:txBody>
        </p:sp>
        <p:sp>
          <p:nvSpPr>
            <p:cNvPr id="23" name="文字方塊 22"/>
            <p:cNvSpPr txBox="1"/>
            <p:nvPr/>
          </p:nvSpPr>
          <p:spPr>
            <a:xfrm>
              <a:off x="4569731" y="1309753"/>
              <a:ext cx="387798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3200" b="1" dirty="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數位智慧縱貫式診斷</a:t>
              </a:r>
            </a:p>
          </p:txBody>
        </p:sp>
      </p:grpSp>
      <p:pic>
        <p:nvPicPr>
          <p:cNvPr id="27" name="圖片 26"/>
          <p:cNvPicPr>
            <a:picLocks noChangeAspect="1"/>
          </p:cNvPicPr>
          <p:nvPr/>
        </p:nvPicPr>
        <p:blipFill rotWithShape="1">
          <a:blip r:embed="rId17"/>
          <a:srcRect r="60518"/>
          <a:stretch/>
        </p:blipFill>
        <p:spPr>
          <a:xfrm>
            <a:off x="3921708" y="1505978"/>
            <a:ext cx="3421301" cy="1114425"/>
          </a:xfrm>
          <a:prstGeom prst="rect">
            <a:avLst/>
          </a:prstGeom>
        </p:spPr>
      </p:pic>
      <p:sp>
        <p:nvSpPr>
          <p:cNvPr id="28" name="文字方塊 27"/>
          <p:cNvSpPr txBox="1"/>
          <p:nvPr/>
        </p:nvSpPr>
        <p:spPr>
          <a:xfrm>
            <a:off x="7238840" y="1466375"/>
            <a:ext cx="264367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3200" b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deltaMOOCx</a:t>
            </a:r>
            <a:endParaRPr lang="en-US" altLang="zh-TW" sz="3200" b="1" dirty="0" smtClean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zh-TW" altLang="en-US" sz="32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高中化學</a:t>
            </a:r>
            <a:endParaRPr lang="en-US" altLang="zh-TW" sz="2800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29" name="圖片 28" descr="一張含有 運輸, 夜空 的圖片&#10;&#10;自動產生的描述">
            <a:extLst>
              <a:ext uri="{FF2B5EF4-FFF2-40B4-BE49-F238E27FC236}">
                <a16:creationId xmlns:a16="http://schemas.microsoft.com/office/drawing/2014/main" id="{EF6B9AD3-9989-FB45-ABE1-41119752E459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r="68856"/>
          <a:stretch/>
        </p:blipFill>
        <p:spPr>
          <a:xfrm>
            <a:off x="28304" y="2757315"/>
            <a:ext cx="2413672" cy="4037859"/>
          </a:xfrm>
          <a:prstGeom prst="rect">
            <a:avLst/>
          </a:prstGeom>
        </p:spPr>
      </p:pic>
      <p:sp>
        <p:nvSpPr>
          <p:cNvPr id="31" name="文字方塊 30"/>
          <p:cNvSpPr txBox="1"/>
          <p:nvPr/>
        </p:nvSpPr>
        <p:spPr>
          <a:xfrm>
            <a:off x="116885" y="3062746"/>
            <a:ext cx="2303836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有機化合物</a:t>
            </a:r>
            <a:endParaRPr lang="en-US" altLang="zh-TW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endParaRPr lang="en-US" altLang="zh-TW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zh-TW" alt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組成</a:t>
            </a:r>
            <a:r>
              <a:rPr lang="zh-TW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及</a:t>
            </a:r>
            <a:r>
              <a:rPr lang="zh-TW" alt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結構</a:t>
            </a:r>
            <a:endParaRPr lang="en-US" altLang="zh-TW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endParaRPr lang="en-US" altLang="zh-TW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zh-TW" alt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反應與機構</a:t>
            </a:r>
            <a:endParaRPr lang="en-US" altLang="zh-TW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endParaRPr lang="en-US" altLang="zh-TW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zh-TW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應用</a:t>
            </a:r>
            <a:r>
              <a:rPr lang="zh-TW" alt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與生活</a:t>
            </a:r>
            <a:endParaRPr lang="en-US" altLang="zh-TW" sz="3200" dirty="0" smtClean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2" name="音訊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03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95"/>
    </mc:Choice>
    <mc:Fallback xmlns="">
      <p:transition spd="slow" advTm="58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5576" y="0"/>
            <a:ext cx="12192000" cy="6872056"/>
          </a:xfrm>
          <a:prstGeom prst="rect">
            <a:avLst/>
          </a:prstGeom>
          <a:solidFill>
            <a:srgbClr val="FFFFCC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" name="文字方塊 1"/>
          <p:cNvSpPr txBox="1"/>
          <p:nvPr/>
        </p:nvSpPr>
        <p:spPr>
          <a:xfrm>
            <a:off x="0" y="-14056"/>
            <a:ext cx="12191999" cy="135421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醫藥學群領域相關之化學進階</a:t>
            </a:r>
            <a:r>
              <a:rPr lang="zh-TW" alt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課程</a:t>
            </a:r>
            <a:endParaRPr lang="en-US" altLang="zh-TW" sz="28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endParaRPr lang="zh-TW" altLang="en-US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350" y="2101091"/>
            <a:ext cx="2879350" cy="2160000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141" y="4579856"/>
            <a:ext cx="2877400" cy="2160000"/>
          </a:xfrm>
          <a:prstGeom prst="rect">
            <a:avLst/>
          </a:prstGeom>
        </p:spPr>
      </p:pic>
      <p:pic>
        <p:nvPicPr>
          <p:cNvPr id="20" name="圖片 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5" t="18474" r="21843"/>
          <a:stretch/>
        </p:blipFill>
        <p:spPr>
          <a:xfrm>
            <a:off x="9125527" y="2101091"/>
            <a:ext cx="2880001" cy="2160000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598"/>
          <a:stretch/>
        </p:blipFill>
        <p:spPr>
          <a:xfrm>
            <a:off x="6135687" y="2101091"/>
            <a:ext cx="2882854" cy="2160000"/>
          </a:xfrm>
          <a:prstGeom prst="rect">
            <a:avLst/>
          </a:prstGeom>
        </p:spPr>
      </p:pic>
      <p:pic>
        <p:nvPicPr>
          <p:cNvPr id="22" name="圖片 2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4" r="3986"/>
          <a:stretch/>
        </p:blipFill>
        <p:spPr>
          <a:xfrm>
            <a:off x="3149350" y="4579856"/>
            <a:ext cx="2877400" cy="2160000"/>
          </a:xfrm>
          <a:prstGeom prst="rect">
            <a:avLst/>
          </a:prstGeom>
        </p:spPr>
      </p:pic>
      <p:pic>
        <p:nvPicPr>
          <p:cNvPr id="23" name="圖片 2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7" t="32132" r="4953" b="27846"/>
          <a:stretch/>
        </p:blipFill>
        <p:spPr>
          <a:xfrm>
            <a:off x="161459" y="4579856"/>
            <a:ext cx="2882854" cy="2160000"/>
          </a:xfrm>
          <a:prstGeom prst="rect">
            <a:avLst/>
          </a:prstGeom>
        </p:spPr>
      </p:pic>
      <p:pic>
        <p:nvPicPr>
          <p:cNvPr id="24" name="圖片 2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4" t="35919" r="35919" b="6464"/>
          <a:stretch/>
        </p:blipFill>
        <p:spPr>
          <a:xfrm>
            <a:off x="9125527" y="4579856"/>
            <a:ext cx="2877399" cy="2160000"/>
          </a:xfrm>
          <a:prstGeom prst="rect">
            <a:avLst/>
          </a:prstGeom>
        </p:spPr>
      </p:pic>
      <p:pic>
        <p:nvPicPr>
          <p:cNvPr id="26" name="圖片 25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204" t="39958" b="2246"/>
          <a:stretch/>
        </p:blipFill>
        <p:spPr>
          <a:xfrm>
            <a:off x="161459" y="2101091"/>
            <a:ext cx="2880001" cy="2160000"/>
          </a:xfrm>
          <a:prstGeom prst="rect">
            <a:avLst/>
          </a:prstGeom>
        </p:spPr>
      </p:pic>
      <p:sp>
        <p:nvSpPr>
          <p:cNvPr id="27" name="文字方塊 26"/>
          <p:cNvSpPr txBox="1"/>
          <p:nvPr/>
        </p:nvSpPr>
        <p:spPr>
          <a:xfrm>
            <a:off x="349242" y="1428238"/>
            <a:ext cx="11545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Curriculum Enrichment about Medicine Basic in </a:t>
            </a:r>
            <a:r>
              <a:rPr lang="en-US" altLang="zh-TW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Chemistry</a:t>
            </a:r>
            <a:endParaRPr lang="zh-TW" altLang="en-US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162791" y="2639454"/>
            <a:ext cx="1181330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3800" b="1" dirty="0">
                <a:solidFill>
                  <a:srgbClr val="F98F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歡迎</a:t>
            </a:r>
            <a:r>
              <a:rPr lang="zh-TW" altLang="en-US" sz="13800" b="1" dirty="0" smtClean="0">
                <a:solidFill>
                  <a:srgbClr val="F98F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加入課程</a:t>
            </a:r>
            <a:endParaRPr lang="zh-TW" altLang="en-US" sz="13800" b="1" dirty="0">
              <a:solidFill>
                <a:srgbClr val="F98FE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音訊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91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72"/>
    </mc:Choice>
    <mc:Fallback xmlns="">
      <p:transition spd="slow" advTm="87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5576" y="0"/>
            <a:ext cx="12192000" cy="6872056"/>
          </a:xfrm>
          <a:prstGeom prst="rect">
            <a:avLst/>
          </a:prstGeom>
          <a:solidFill>
            <a:srgbClr val="FFFFCC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" name="文字方塊 1"/>
          <p:cNvSpPr txBox="1"/>
          <p:nvPr/>
        </p:nvSpPr>
        <p:spPr>
          <a:xfrm>
            <a:off x="0" y="-14056"/>
            <a:ext cx="12191999" cy="135421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醫藥學群領域相關之化學進階</a:t>
            </a:r>
            <a:r>
              <a:rPr lang="zh-TW" alt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課程</a:t>
            </a:r>
            <a:endParaRPr lang="en-US" altLang="zh-TW" sz="28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endParaRPr lang="zh-TW" altLang="en-US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350" y="2101091"/>
            <a:ext cx="2879350" cy="2160000"/>
          </a:xfrm>
          <a:prstGeom prst="rect">
            <a:avLst/>
          </a:prstGeom>
        </p:spPr>
      </p:pic>
      <p:pic>
        <p:nvPicPr>
          <p:cNvPr id="26" name="圖片 2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204" t="39958" b="2246"/>
          <a:stretch/>
        </p:blipFill>
        <p:spPr>
          <a:xfrm>
            <a:off x="161459" y="2101091"/>
            <a:ext cx="2880001" cy="2160000"/>
          </a:xfrm>
          <a:prstGeom prst="rect">
            <a:avLst/>
          </a:prstGeom>
        </p:spPr>
      </p:pic>
      <p:sp>
        <p:nvSpPr>
          <p:cNvPr id="27" name="文字方塊 26"/>
          <p:cNvSpPr txBox="1"/>
          <p:nvPr/>
        </p:nvSpPr>
        <p:spPr>
          <a:xfrm>
            <a:off x="349242" y="1428238"/>
            <a:ext cx="11545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Curriculum Enrichment about Medicine Basic in </a:t>
            </a:r>
            <a:r>
              <a:rPr lang="en-US" altLang="zh-TW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Chemistry</a:t>
            </a:r>
            <a:endParaRPr lang="zh-TW" altLang="en-US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6" name="音訊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97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1"/>
    </mc:Choice>
    <mc:Fallback>
      <p:transition spd="slow" advTm="2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5576" y="0"/>
            <a:ext cx="12192000" cy="6872056"/>
          </a:xfrm>
          <a:prstGeom prst="rect">
            <a:avLst/>
          </a:prstGeom>
          <a:solidFill>
            <a:srgbClr val="FFFFCC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" name="文字方塊 1"/>
          <p:cNvSpPr txBox="1"/>
          <p:nvPr/>
        </p:nvSpPr>
        <p:spPr>
          <a:xfrm>
            <a:off x="0" y="-14056"/>
            <a:ext cx="12191999" cy="135421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醫藥學群領域相關之化學進階</a:t>
            </a:r>
            <a:r>
              <a:rPr lang="zh-TW" alt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課程</a:t>
            </a:r>
            <a:endParaRPr lang="en-US" altLang="zh-TW" sz="28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endParaRPr lang="zh-TW" altLang="en-US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350" y="2101091"/>
            <a:ext cx="2879350" cy="2160000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598"/>
          <a:stretch/>
        </p:blipFill>
        <p:spPr>
          <a:xfrm>
            <a:off x="6135687" y="2101091"/>
            <a:ext cx="2882854" cy="2160000"/>
          </a:xfrm>
          <a:prstGeom prst="rect">
            <a:avLst/>
          </a:prstGeom>
        </p:spPr>
      </p:pic>
      <p:pic>
        <p:nvPicPr>
          <p:cNvPr id="26" name="圖片 2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204" t="39958" b="2246"/>
          <a:stretch/>
        </p:blipFill>
        <p:spPr>
          <a:xfrm>
            <a:off x="161459" y="2101091"/>
            <a:ext cx="2880001" cy="2160000"/>
          </a:xfrm>
          <a:prstGeom prst="rect">
            <a:avLst/>
          </a:prstGeom>
        </p:spPr>
      </p:pic>
      <p:sp>
        <p:nvSpPr>
          <p:cNvPr id="27" name="文字方塊 26"/>
          <p:cNvSpPr txBox="1"/>
          <p:nvPr/>
        </p:nvSpPr>
        <p:spPr>
          <a:xfrm>
            <a:off x="349242" y="1428238"/>
            <a:ext cx="11545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Curriculum Enrichment about Medicine Basic in </a:t>
            </a:r>
            <a:r>
              <a:rPr lang="en-US" altLang="zh-TW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Chemistry</a:t>
            </a:r>
            <a:endParaRPr lang="zh-TW" altLang="en-US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6" name="音訊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772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0"/>
    </mc:Choice>
    <mc:Fallback>
      <p:transition spd="slow" advTm="1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5576" y="0"/>
            <a:ext cx="12192000" cy="6872056"/>
          </a:xfrm>
          <a:prstGeom prst="rect">
            <a:avLst/>
          </a:prstGeom>
          <a:solidFill>
            <a:srgbClr val="FFFFCC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" name="文字方塊 1"/>
          <p:cNvSpPr txBox="1"/>
          <p:nvPr/>
        </p:nvSpPr>
        <p:spPr>
          <a:xfrm>
            <a:off x="0" y="-14056"/>
            <a:ext cx="12191999" cy="135421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醫藥學群領域相關之化學進階</a:t>
            </a:r>
            <a:r>
              <a:rPr lang="zh-TW" alt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課程</a:t>
            </a:r>
            <a:endParaRPr lang="en-US" altLang="zh-TW" sz="28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endParaRPr lang="zh-TW" altLang="en-US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350" y="2101091"/>
            <a:ext cx="2879350" cy="2160000"/>
          </a:xfrm>
          <a:prstGeom prst="rect">
            <a:avLst/>
          </a:prstGeom>
        </p:spPr>
      </p:pic>
      <p:pic>
        <p:nvPicPr>
          <p:cNvPr id="20" name="圖片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5" t="18474" r="21843"/>
          <a:stretch/>
        </p:blipFill>
        <p:spPr>
          <a:xfrm>
            <a:off x="9125527" y="2101091"/>
            <a:ext cx="2880001" cy="2160000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598"/>
          <a:stretch/>
        </p:blipFill>
        <p:spPr>
          <a:xfrm>
            <a:off x="6135687" y="2101091"/>
            <a:ext cx="2882854" cy="2160000"/>
          </a:xfrm>
          <a:prstGeom prst="rect">
            <a:avLst/>
          </a:prstGeom>
        </p:spPr>
      </p:pic>
      <p:pic>
        <p:nvPicPr>
          <p:cNvPr id="26" name="圖片 2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204" t="39958" b="2246"/>
          <a:stretch/>
        </p:blipFill>
        <p:spPr>
          <a:xfrm>
            <a:off x="161459" y="2101091"/>
            <a:ext cx="2880001" cy="2160000"/>
          </a:xfrm>
          <a:prstGeom prst="rect">
            <a:avLst/>
          </a:prstGeom>
        </p:spPr>
      </p:pic>
      <p:sp>
        <p:nvSpPr>
          <p:cNvPr id="27" name="文字方塊 26"/>
          <p:cNvSpPr txBox="1"/>
          <p:nvPr/>
        </p:nvSpPr>
        <p:spPr>
          <a:xfrm>
            <a:off x="349242" y="1428238"/>
            <a:ext cx="11545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Curriculum Enrichment about Medicine Basic in </a:t>
            </a:r>
            <a:r>
              <a:rPr lang="en-US" altLang="zh-TW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Chemistry</a:t>
            </a:r>
            <a:endParaRPr lang="zh-TW" altLang="en-US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6" name="音訊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327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7"/>
    </mc:Choice>
    <mc:Fallback>
      <p:transition spd="slow" advTm="1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5576" y="0"/>
            <a:ext cx="12192000" cy="6872056"/>
          </a:xfrm>
          <a:prstGeom prst="rect">
            <a:avLst/>
          </a:prstGeom>
          <a:solidFill>
            <a:srgbClr val="FFFFCC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" name="文字方塊 1"/>
          <p:cNvSpPr txBox="1"/>
          <p:nvPr/>
        </p:nvSpPr>
        <p:spPr>
          <a:xfrm>
            <a:off x="0" y="-14056"/>
            <a:ext cx="12191999" cy="135421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醫藥學群領域相關之化學進階</a:t>
            </a:r>
            <a:r>
              <a:rPr lang="zh-TW" alt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課程</a:t>
            </a:r>
            <a:endParaRPr lang="en-US" altLang="zh-TW" sz="28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endParaRPr lang="zh-TW" altLang="en-US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350" y="2101091"/>
            <a:ext cx="2879350" cy="2160000"/>
          </a:xfrm>
          <a:prstGeom prst="rect">
            <a:avLst/>
          </a:prstGeom>
        </p:spPr>
      </p:pic>
      <p:pic>
        <p:nvPicPr>
          <p:cNvPr id="20" name="圖片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5" t="18474" r="21843"/>
          <a:stretch/>
        </p:blipFill>
        <p:spPr>
          <a:xfrm>
            <a:off x="9125527" y="2101091"/>
            <a:ext cx="2880001" cy="2160000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598"/>
          <a:stretch/>
        </p:blipFill>
        <p:spPr>
          <a:xfrm>
            <a:off x="6135687" y="2101091"/>
            <a:ext cx="2882854" cy="2160000"/>
          </a:xfrm>
          <a:prstGeom prst="rect">
            <a:avLst/>
          </a:prstGeom>
        </p:spPr>
      </p:pic>
      <p:pic>
        <p:nvPicPr>
          <p:cNvPr id="23" name="圖片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7" t="32132" r="4953" b="27846"/>
          <a:stretch/>
        </p:blipFill>
        <p:spPr>
          <a:xfrm>
            <a:off x="161459" y="4579856"/>
            <a:ext cx="2882854" cy="2160000"/>
          </a:xfrm>
          <a:prstGeom prst="rect">
            <a:avLst/>
          </a:prstGeom>
        </p:spPr>
      </p:pic>
      <p:pic>
        <p:nvPicPr>
          <p:cNvPr id="26" name="圖片 25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204" t="39958" b="2246"/>
          <a:stretch/>
        </p:blipFill>
        <p:spPr>
          <a:xfrm>
            <a:off x="161459" y="2101091"/>
            <a:ext cx="2880001" cy="2160000"/>
          </a:xfrm>
          <a:prstGeom prst="rect">
            <a:avLst/>
          </a:prstGeom>
        </p:spPr>
      </p:pic>
      <p:sp>
        <p:nvSpPr>
          <p:cNvPr id="27" name="文字方塊 26"/>
          <p:cNvSpPr txBox="1"/>
          <p:nvPr/>
        </p:nvSpPr>
        <p:spPr>
          <a:xfrm>
            <a:off x="349242" y="1428238"/>
            <a:ext cx="11545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Curriculum Enrichment about Medicine Basic in </a:t>
            </a:r>
            <a:r>
              <a:rPr lang="en-US" altLang="zh-TW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Chemistry</a:t>
            </a:r>
            <a:endParaRPr lang="zh-TW" altLang="en-US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6" name="音訊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02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3"/>
    </mc:Choice>
    <mc:Fallback>
      <p:transition spd="slow" advTm="2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5576" y="0"/>
            <a:ext cx="12192000" cy="6872056"/>
          </a:xfrm>
          <a:prstGeom prst="rect">
            <a:avLst/>
          </a:prstGeom>
          <a:solidFill>
            <a:srgbClr val="FFFFCC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" name="文字方塊 1"/>
          <p:cNvSpPr txBox="1"/>
          <p:nvPr/>
        </p:nvSpPr>
        <p:spPr>
          <a:xfrm>
            <a:off x="0" y="-14056"/>
            <a:ext cx="12191999" cy="135421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醫藥學群領域相關之化學進階</a:t>
            </a:r>
            <a:r>
              <a:rPr lang="zh-TW" alt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課程</a:t>
            </a:r>
            <a:endParaRPr lang="en-US" altLang="zh-TW" sz="28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endParaRPr lang="zh-TW" altLang="en-US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350" y="2101091"/>
            <a:ext cx="2879350" cy="2160000"/>
          </a:xfrm>
          <a:prstGeom prst="rect">
            <a:avLst/>
          </a:prstGeom>
        </p:spPr>
      </p:pic>
      <p:pic>
        <p:nvPicPr>
          <p:cNvPr id="20" name="圖片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5" t="18474" r="21843"/>
          <a:stretch/>
        </p:blipFill>
        <p:spPr>
          <a:xfrm>
            <a:off x="9125527" y="2101091"/>
            <a:ext cx="2880001" cy="2160000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598"/>
          <a:stretch/>
        </p:blipFill>
        <p:spPr>
          <a:xfrm>
            <a:off x="6135687" y="2101091"/>
            <a:ext cx="2882854" cy="2160000"/>
          </a:xfrm>
          <a:prstGeom prst="rect">
            <a:avLst/>
          </a:prstGeom>
        </p:spPr>
      </p:pic>
      <p:pic>
        <p:nvPicPr>
          <p:cNvPr id="22" name="圖片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4" r="3986"/>
          <a:stretch/>
        </p:blipFill>
        <p:spPr>
          <a:xfrm>
            <a:off x="3149350" y="4579856"/>
            <a:ext cx="2877400" cy="2160000"/>
          </a:xfrm>
          <a:prstGeom prst="rect">
            <a:avLst/>
          </a:prstGeom>
        </p:spPr>
      </p:pic>
      <p:pic>
        <p:nvPicPr>
          <p:cNvPr id="23" name="圖片 2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7" t="32132" r="4953" b="27846"/>
          <a:stretch/>
        </p:blipFill>
        <p:spPr>
          <a:xfrm>
            <a:off x="161459" y="4579856"/>
            <a:ext cx="2882854" cy="2160000"/>
          </a:xfrm>
          <a:prstGeom prst="rect">
            <a:avLst/>
          </a:prstGeom>
        </p:spPr>
      </p:pic>
      <p:pic>
        <p:nvPicPr>
          <p:cNvPr id="26" name="圖片 25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204" t="39958" b="2246"/>
          <a:stretch/>
        </p:blipFill>
        <p:spPr>
          <a:xfrm>
            <a:off x="161459" y="2101091"/>
            <a:ext cx="2880001" cy="2160000"/>
          </a:xfrm>
          <a:prstGeom prst="rect">
            <a:avLst/>
          </a:prstGeom>
        </p:spPr>
      </p:pic>
      <p:sp>
        <p:nvSpPr>
          <p:cNvPr id="27" name="文字方塊 26"/>
          <p:cNvSpPr txBox="1"/>
          <p:nvPr/>
        </p:nvSpPr>
        <p:spPr>
          <a:xfrm>
            <a:off x="349242" y="1428238"/>
            <a:ext cx="11545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Curriculum Enrichment about Medicine Basic in </a:t>
            </a:r>
            <a:r>
              <a:rPr lang="en-US" altLang="zh-TW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Chemistry</a:t>
            </a:r>
            <a:endParaRPr lang="zh-TW" altLang="en-US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6" name="音訊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724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"/>
    </mc:Choice>
    <mc:Fallback>
      <p:transition spd="slow" advTm="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5576" y="0"/>
            <a:ext cx="12192000" cy="6872056"/>
          </a:xfrm>
          <a:prstGeom prst="rect">
            <a:avLst/>
          </a:prstGeom>
          <a:solidFill>
            <a:srgbClr val="FFFFCC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" name="文字方塊 1"/>
          <p:cNvSpPr txBox="1"/>
          <p:nvPr/>
        </p:nvSpPr>
        <p:spPr>
          <a:xfrm>
            <a:off x="0" y="-14056"/>
            <a:ext cx="12191999" cy="135421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醫藥學群領域相關之化學進階</a:t>
            </a:r>
            <a:r>
              <a:rPr lang="zh-TW" alt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課程</a:t>
            </a:r>
            <a:endParaRPr lang="en-US" altLang="zh-TW" sz="28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endParaRPr lang="zh-TW" altLang="en-US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350" y="2101091"/>
            <a:ext cx="2879350" cy="2160000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141" y="4579856"/>
            <a:ext cx="2877400" cy="2160000"/>
          </a:xfrm>
          <a:prstGeom prst="rect">
            <a:avLst/>
          </a:prstGeom>
        </p:spPr>
      </p:pic>
      <p:pic>
        <p:nvPicPr>
          <p:cNvPr id="20" name="圖片 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5" t="18474" r="21843"/>
          <a:stretch/>
        </p:blipFill>
        <p:spPr>
          <a:xfrm>
            <a:off x="9125527" y="2101091"/>
            <a:ext cx="2880001" cy="2160000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598"/>
          <a:stretch/>
        </p:blipFill>
        <p:spPr>
          <a:xfrm>
            <a:off x="6135687" y="2101091"/>
            <a:ext cx="2882854" cy="2160000"/>
          </a:xfrm>
          <a:prstGeom prst="rect">
            <a:avLst/>
          </a:prstGeom>
        </p:spPr>
      </p:pic>
      <p:pic>
        <p:nvPicPr>
          <p:cNvPr id="22" name="圖片 2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4" r="3986"/>
          <a:stretch/>
        </p:blipFill>
        <p:spPr>
          <a:xfrm>
            <a:off x="3149350" y="4579856"/>
            <a:ext cx="2877400" cy="2160000"/>
          </a:xfrm>
          <a:prstGeom prst="rect">
            <a:avLst/>
          </a:prstGeom>
        </p:spPr>
      </p:pic>
      <p:pic>
        <p:nvPicPr>
          <p:cNvPr id="23" name="圖片 2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7" t="32132" r="4953" b="27846"/>
          <a:stretch/>
        </p:blipFill>
        <p:spPr>
          <a:xfrm>
            <a:off x="161459" y="4579856"/>
            <a:ext cx="2882854" cy="2160000"/>
          </a:xfrm>
          <a:prstGeom prst="rect">
            <a:avLst/>
          </a:prstGeom>
        </p:spPr>
      </p:pic>
      <p:pic>
        <p:nvPicPr>
          <p:cNvPr id="26" name="圖片 2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204" t="39958" b="2246"/>
          <a:stretch/>
        </p:blipFill>
        <p:spPr>
          <a:xfrm>
            <a:off x="161459" y="2101091"/>
            <a:ext cx="2880001" cy="2160000"/>
          </a:xfrm>
          <a:prstGeom prst="rect">
            <a:avLst/>
          </a:prstGeom>
        </p:spPr>
      </p:pic>
      <p:sp>
        <p:nvSpPr>
          <p:cNvPr id="27" name="文字方塊 26"/>
          <p:cNvSpPr txBox="1"/>
          <p:nvPr/>
        </p:nvSpPr>
        <p:spPr>
          <a:xfrm>
            <a:off x="349242" y="1428238"/>
            <a:ext cx="11545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Curriculum Enrichment about Medicine Basic in </a:t>
            </a:r>
            <a:r>
              <a:rPr lang="en-US" altLang="zh-TW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Chemistry</a:t>
            </a:r>
            <a:endParaRPr lang="zh-TW" altLang="en-US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4" name="音訊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354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4"/>
    </mc:Choice>
    <mc:Fallback>
      <p:transition spd="slow" advTm="3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5576" y="0"/>
            <a:ext cx="12192000" cy="6872056"/>
          </a:xfrm>
          <a:prstGeom prst="rect">
            <a:avLst/>
          </a:prstGeom>
          <a:solidFill>
            <a:srgbClr val="FFFFCC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" name="文字方塊 1"/>
          <p:cNvSpPr txBox="1"/>
          <p:nvPr/>
        </p:nvSpPr>
        <p:spPr>
          <a:xfrm>
            <a:off x="0" y="-14056"/>
            <a:ext cx="12191999" cy="135421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醫藥學群領域相關之化學進階</a:t>
            </a:r>
            <a:r>
              <a:rPr lang="zh-TW" alt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課程</a:t>
            </a:r>
            <a:endParaRPr lang="en-US" altLang="zh-TW" sz="28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endParaRPr lang="zh-TW" altLang="en-US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350" y="2101091"/>
            <a:ext cx="2879350" cy="2160000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141" y="4579856"/>
            <a:ext cx="2877400" cy="2160000"/>
          </a:xfrm>
          <a:prstGeom prst="rect">
            <a:avLst/>
          </a:prstGeom>
        </p:spPr>
      </p:pic>
      <p:pic>
        <p:nvPicPr>
          <p:cNvPr id="20" name="圖片 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5" t="18474" r="21843"/>
          <a:stretch/>
        </p:blipFill>
        <p:spPr>
          <a:xfrm>
            <a:off x="9125527" y="2101091"/>
            <a:ext cx="2880001" cy="2160000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598"/>
          <a:stretch/>
        </p:blipFill>
        <p:spPr>
          <a:xfrm>
            <a:off x="6135687" y="2101091"/>
            <a:ext cx="2882854" cy="2160000"/>
          </a:xfrm>
          <a:prstGeom prst="rect">
            <a:avLst/>
          </a:prstGeom>
        </p:spPr>
      </p:pic>
      <p:pic>
        <p:nvPicPr>
          <p:cNvPr id="22" name="圖片 2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4" r="3986"/>
          <a:stretch/>
        </p:blipFill>
        <p:spPr>
          <a:xfrm>
            <a:off x="3149350" y="4579856"/>
            <a:ext cx="2877400" cy="2160000"/>
          </a:xfrm>
          <a:prstGeom prst="rect">
            <a:avLst/>
          </a:prstGeom>
        </p:spPr>
      </p:pic>
      <p:pic>
        <p:nvPicPr>
          <p:cNvPr id="23" name="圖片 2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7" t="32132" r="4953" b="27846"/>
          <a:stretch/>
        </p:blipFill>
        <p:spPr>
          <a:xfrm>
            <a:off x="161459" y="4579856"/>
            <a:ext cx="2882854" cy="2160000"/>
          </a:xfrm>
          <a:prstGeom prst="rect">
            <a:avLst/>
          </a:prstGeom>
        </p:spPr>
      </p:pic>
      <p:pic>
        <p:nvPicPr>
          <p:cNvPr id="24" name="圖片 2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4" t="35919" r="35919" b="6464"/>
          <a:stretch/>
        </p:blipFill>
        <p:spPr>
          <a:xfrm>
            <a:off x="9125527" y="4579856"/>
            <a:ext cx="2877399" cy="2160000"/>
          </a:xfrm>
          <a:prstGeom prst="rect">
            <a:avLst/>
          </a:prstGeom>
        </p:spPr>
      </p:pic>
      <p:pic>
        <p:nvPicPr>
          <p:cNvPr id="26" name="圖片 25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204" t="39958" b="2246"/>
          <a:stretch/>
        </p:blipFill>
        <p:spPr>
          <a:xfrm>
            <a:off x="161459" y="2101091"/>
            <a:ext cx="2880001" cy="2160000"/>
          </a:xfrm>
          <a:prstGeom prst="rect">
            <a:avLst/>
          </a:prstGeom>
        </p:spPr>
      </p:pic>
      <p:sp>
        <p:nvSpPr>
          <p:cNvPr id="27" name="文字方塊 26"/>
          <p:cNvSpPr txBox="1"/>
          <p:nvPr/>
        </p:nvSpPr>
        <p:spPr>
          <a:xfrm>
            <a:off x="349242" y="1428238"/>
            <a:ext cx="11545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Curriculum Enrichment about Medicine Basic in </a:t>
            </a:r>
            <a:r>
              <a:rPr lang="en-US" altLang="zh-TW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Chemistry</a:t>
            </a:r>
            <a:endParaRPr lang="zh-TW" altLang="en-US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4" name="音訊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948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4"/>
    </mc:Choice>
    <mc:Fallback>
      <p:transition spd="slow" advTm="6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</TotalTime>
  <Words>1101</Words>
  <Application>Microsoft Office PowerPoint</Application>
  <PresentationFormat>寬螢幕</PresentationFormat>
  <Paragraphs>235</Paragraphs>
  <Slides>28</Slides>
  <Notes>0</Notes>
  <HiddenSlides>0</HiddenSlides>
  <MMClips>28</MMClips>
  <ScaleCrop>false</ScaleCrop>
  <HeadingPairs>
    <vt:vector size="8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28</vt:i4>
      </vt:variant>
    </vt:vector>
  </HeadingPairs>
  <TitlesOfParts>
    <vt:vector size="35" baseType="lpstr">
      <vt:lpstr>微軟正黑體</vt:lpstr>
      <vt:lpstr>新細明體</vt:lpstr>
      <vt:lpstr>Arial</vt:lpstr>
      <vt:lpstr>Calibri</vt:lpstr>
      <vt:lpstr>Calibri Light</vt:lpstr>
      <vt:lpstr>Office 佈景主題</vt:lpstr>
      <vt:lpstr>點陣圖影像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39</cp:revision>
  <dcterms:created xsi:type="dcterms:W3CDTF">2021-07-02T06:05:37Z</dcterms:created>
  <dcterms:modified xsi:type="dcterms:W3CDTF">2025-10-05T15:52:47Z</dcterms:modified>
</cp:coreProperties>
</file>